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353" r:id="rId2"/>
    <p:sldId id="482" r:id="rId3"/>
    <p:sldId id="479" r:id="rId4"/>
    <p:sldId id="507" r:id="rId5"/>
    <p:sldId id="508" r:id="rId6"/>
    <p:sldId id="509" r:id="rId7"/>
    <p:sldId id="510" r:id="rId8"/>
    <p:sldId id="511" r:id="rId9"/>
    <p:sldId id="512" r:id="rId10"/>
    <p:sldId id="513" r:id="rId11"/>
    <p:sldId id="514" r:id="rId12"/>
    <p:sldId id="401" r:id="rId13"/>
    <p:sldId id="354" r:id="rId14"/>
    <p:sldId id="350" r:id="rId15"/>
    <p:sldId id="502" r:id="rId16"/>
    <p:sldId id="471" r:id="rId17"/>
    <p:sldId id="483" r:id="rId18"/>
    <p:sldId id="484" r:id="rId19"/>
    <p:sldId id="506" r:id="rId20"/>
    <p:sldId id="487" r:id="rId21"/>
    <p:sldId id="469" r:id="rId22"/>
    <p:sldId id="488" r:id="rId23"/>
    <p:sldId id="485" r:id="rId24"/>
    <p:sldId id="490" r:id="rId25"/>
    <p:sldId id="486" r:id="rId26"/>
    <p:sldId id="489" r:id="rId27"/>
    <p:sldId id="491" r:id="rId28"/>
    <p:sldId id="495" r:id="rId29"/>
    <p:sldId id="492" r:id="rId30"/>
    <p:sldId id="493" r:id="rId31"/>
    <p:sldId id="494" r:id="rId32"/>
    <p:sldId id="496" r:id="rId33"/>
    <p:sldId id="497" r:id="rId34"/>
    <p:sldId id="474" r:id="rId35"/>
    <p:sldId id="499" r:id="rId36"/>
    <p:sldId id="498" r:id="rId37"/>
    <p:sldId id="473" r:id="rId38"/>
    <p:sldId id="500" r:id="rId39"/>
    <p:sldId id="382" r:id="rId40"/>
    <p:sldId id="503" r:id="rId41"/>
    <p:sldId id="501" r:id="rId42"/>
    <p:sldId id="504" r:id="rId43"/>
    <p:sldId id="505" r:id="rId44"/>
    <p:sldId id="443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30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1496" autoAdjust="0"/>
  </p:normalViewPr>
  <p:slideViewPr>
    <p:cSldViewPr snapToGrid="0">
      <p:cViewPr varScale="1">
        <p:scale>
          <a:sx n="105" d="100"/>
          <a:sy n="105" d="100"/>
        </p:scale>
        <p:origin x="1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EFE3C-2D75-4B78-A43E-F0706C7A8981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9B0F8-B856-4749-BED7-D3CD4A0E3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86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D6E8B-C974-4436-B294-C7BC11C06BE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i="0" dirty="0" smtClean="0">
              <a:solidFill>
                <a:srgbClr val="000000"/>
              </a:solidFill>
              <a:effectLst/>
              <a:latin typeface="system-u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B0F8-B856-4749-BED7-D3CD4A0E30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158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i="0" dirty="0" smtClean="0">
              <a:solidFill>
                <a:srgbClr val="000000"/>
              </a:solidFill>
              <a:effectLst/>
              <a:latin typeface="system-u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B0F8-B856-4749-BED7-D3CD4A0E302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489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D6E8B-C974-4436-B294-C7BC11C06BE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46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43FE-3AC0-40D7-A786-088B6D11CEBB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2976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August 2019  </a:t>
            </a:r>
          </a:p>
          <a:p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RALEIGH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HILLS, Ore. — An 83-year-old Raleigh Hills man recently almost lost $15,000 in a common scam.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man had fallen victim to the “lottery scam,” according to the Washington County Sheriff's Office. Someone told the man he won a lottery, but he needed to pay a percentage of the winnings in order to have the money delivered.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Initially, the man sent scammers a bank check for $25,000 but the bank caught it and rejected it. Scammers then convinced the man to mail the money. He was instructed to conceal $15,000 worth of $100 bills between pages of notebooks, which were then taped together and sealed inside a shipping box, deputies said.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9B0F8-B856-4749-BED7-D3CD4A0E302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076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Pretneding</a:t>
            </a:r>
            <a:r>
              <a:rPr lang="en-US" dirty="0" smtClean="0"/>
              <a:t> to be IRS or FBI or SS</a:t>
            </a:r>
          </a:p>
          <a:p>
            <a:r>
              <a:rPr lang="en-US" dirty="0" smtClean="0"/>
              <a:t>Grandson in prison overseas</a:t>
            </a:r>
          </a:p>
          <a:p>
            <a:r>
              <a:rPr lang="en-US" dirty="0" smtClean="0"/>
              <a:t>Wants</a:t>
            </a:r>
            <a:r>
              <a:rPr lang="en-US" baseline="0" dirty="0" smtClean="0"/>
              <a:t> to buy what I am selling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B0F8-B856-4749-BED7-D3CD4A0E302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3714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https://theconversation.com/five-psychological-reasons-why-people-fall-for-scams-and-how-to-avoid-them-102421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B0F8-B856-4749-BED7-D3CD4A0E302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902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https://theconversation.com/five-psychological-reasons-why-people-fall-for-scams-and-how-to-avoid-them-102421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B0F8-B856-4749-BED7-D3CD4A0E302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211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https://theconversation.com/five-psychological-reasons-why-people-fall-for-scams-and-how-to-avoid-them-102421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B0F8-B856-4749-BED7-D3CD4A0E302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542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https://theconversation.com/five-psychological-reasons-why-people-fall-for-scams-and-how-to-avoid-them-102421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B0F8-B856-4749-BED7-D3CD4A0E302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61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dirty="0" smtClean="0">
                <a:solidFill>
                  <a:srgbClr val="000000"/>
                </a:solidFill>
                <a:effectLst/>
                <a:latin typeface="system-ui"/>
              </a:rPr>
              <a:t>Map taken with permission from https://www.conformingtojesus.com/images/webpages/israel_at_the_time_of_jesus_christ_1.png</a:t>
            </a:r>
          </a:p>
          <a:p>
            <a:endParaRPr lang="en-US" sz="1600" b="0" i="0" dirty="0" smtClean="0">
              <a:solidFill>
                <a:srgbClr val="000000"/>
              </a:solidFill>
              <a:effectLst/>
              <a:latin typeface="system-ui"/>
            </a:endParaRPr>
          </a:p>
          <a:p>
            <a:r>
              <a:rPr lang="en-US" sz="1600" b="0" i="0" dirty="0" smtClean="0">
                <a:solidFill>
                  <a:srgbClr val="000000"/>
                </a:solidFill>
                <a:effectLst/>
                <a:latin typeface="system-ui"/>
              </a:rPr>
              <a:t>Terms  https://www.conformingtojesus.com/terms-conditions.htm</a:t>
            </a:r>
          </a:p>
          <a:p>
            <a:endParaRPr lang="en-US" sz="1600" b="0" i="0" dirty="0" smtClean="0">
              <a:solidFill>
                <a:srgbClr val="000000"/>
              </a:solidFill>
              <a:effectLst/>
              <a:latin typeface="system-u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B0F8-B856-4749-BED7-D3CD4A0E30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049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Eph</a:t>
            </a:r>
            <a:r>
              <a:rPr lang="en-US" dirty="0" smtClean="0"/>
              <a:t> 5:5 For this you know, that no fornicator, unclean person, nor covetous man, who is an idolater, has any inheritance in the kingdom of Christ and God. 6 Let no one deceive you with empty words, for because of these things the wrath of God comes upon the sons of disobedience. 7 Therefore do not be partakers with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B0F8-B856-4749-BED7-D3CD4A0E302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5910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Eph</a:t>
            </a:r>
            <a:r>
              <a:rPr lang="en-US" dirty="0" smtClean="0"/>
              <a:t> 5:5 For this you know, that no fornicator, unclean person, nor covetous man, who is an idolater, has any inheritance in the kingdom of Christ and God. 6 Let no one deceive you with empty words, for because of these things the wrath of God comes upon the sons of disobedience. 7 Therefore do not be partakers with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B0F8-B856-4749-BED7-D3CD4A0E302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8337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Eph</a:t>
            </a:r>
            <a:r>
              <a:rPr lang="en-US" dirty="0" smtClean="0"/>
              <a:t> 5:5 For this you know, that no fornicator, unclean person, nor covetous man, who is an idolater, has any inheritance in the kingdom of Christ and God. 6 Let no one deceive you with empty words, for because of these things the wrath of God comes upon the sons of disobedience. 7 Therefore do not be partakers with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B0F8-B856-4749-BED7-D3CD4A0E302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316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Eph</a:t>
            </a:r>
            <a:r>
              <a:rPr lang="en-US" dirty="0" smtClean="0"/>
              <a:t> 5:5 For this you know, that no fornicator, unclean person, nor covetous man, who is an idolater, has any inheritance in the kingdom of Christ and God. 6 Let no one deceive you with empty words, for because of these things the wrath of God comes upon the sons of disobedience. 7 Therefore do not be partakers with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B0F8-B856-4749-BED7-D3CD4A0E302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5953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Eph</a:t>
            </a:r>
            <a:r>
              <a:rPr lang="en-US" dirty="0" smtClean="0"/>
              <a:t> 5:5 For this you know, that no fornicator, unclean person, nor covetous man, who is an idolater, has any inheritance in the kingdom of Christ and God. 6 Let no one deceive you with empty words, for because of these things the wrath of God comes upon the sons of disobedience. 7 Therefore do not be partakers with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B0F8-B856-4749-BED7-D3CD4A0E302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952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Eph</a:t>
            </a:r>
            <a:r>
              <a:rPr lang="en-US" dirty="0" smtClean="0"/>
              <a:t> 5:5 For this you know, that no fornicator, unclean person, nor covetous man, who is an idolater, has any inheritance in the kingdom of Christ and God. 6 Let no one deceive you with empty words, for because of these things the wrath of God comes upon the sons of disobedience. 7 Therefore do not be partakers with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B0F8-B856-4749-BED7-D3CD4A0E302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1467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Eph</a:t>
            </a:r>
            <a:r>
              <a:rPr lang="en-US" dirty="0" smtClean="0"/>
              <a:t> 5:5 For this you know, that no fornicator, unclean person, nor covetous man, who is an idolater, has any inheritance in the kingdom of Christ and God. 6 Let no one deceive you with empty words, for because of these things the wrath of God comes upon the sons of disobedience. 7 Therefore do not be partakers with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B0F8-B856-4749-BED7-D3CD4A0E302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228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Eph</a:t>
            </a:r>
            <a:r>
              <a:rPr lang="en-US" dirty="0" smtClean="0"/>
              <a:t> 5:5 For this you know, that no fornicator, unclean person, nor covetous man, who is an idolater, has any inheritance in the kingdom of Christ and God. 6 Let no one deceive you with empty words, for because of these things the wrath of God comes upon the sons of disobedience. 7 Therefore do not be partakers with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B0F8-B856-4749-BED7-D3CD4A0E302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0078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Eph</a:t>
            </a:r>
            <a:r>
              <a:rPr lang="en-US" dirty="0" smtClean="0"/>
              <a:t> 5:5 For this you know, that no fornicator, unclean person, nor covetous man, who is an idolater, has any inheritance in the kingdom of Christ and God. 6 Let no one deceive you with empty words, for because of these things the wrath of God comes upon the sons of disobedience. 7 Therefore do not be partakers with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B0F8-B856-4749-BED7-D3CD4A0E302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389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Eph</a:t>
            </a:r>
            <a:r>
              <a:rPr lang="en-US" dirty="0" smtClean="0"/>
              <a:t> 5:5 For this you know, that no fornicator, unclean person, nor covetous man, who is an idolater, has any inheritance in the kingdom of Christ and God. 6 Let no one deceive you with empty words, for because of these things the wrath of God comes upon the sons of disobedience. 7 Therefore do not be partakers with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B0F8-B856-4749-BED7-D3CD4A0E302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71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i="0" dirty="0" smtClean="0">
              <a:solidFill>
                <a:srgbClr val="000000"/>
              </a:solidFill>
              <a:effectLst/>
              <a:latin typeface="system-u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B0F8-B856-4749-BED7-D3CD4A0E30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7358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Eph</a:t>
            </a:r>
            <a:r>
              <a:rPr lang="en-US" dirty="0" smtClean="0"/>
              <a:t> 5:5 For this you know, that no fornicator, unclean person, nor covetous man, who is an idolater, has any inheritance in the kingdom of Christ and God. 6 Let no one deceive you with empty words, for because of these things the wrath of God comes upon the sons of disobedience. 7 Therefore do not be partakers with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B0F8-B856-4749-BED7-D3CD4A0E302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809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Eph</a:t>
            </a:r>
            <a:r>
              <a:rPr lang="en-US" dirty="0" smtClean="0"/>
              <a:t> 5:5 For this you know, that no fornicator, unclean person, nor covetous man, who is an idolater, has any inheritance in the kingdom of Christ and God. 6 Let no one deceive you with empty words, for because of these things the wrath of God comes upon the sons of disobedience. 7 Therefore do not be partakers with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B0F8-B856-4749-BED7-D3CD4A0E302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712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Eph</a:t>
            </a:r>
            <a:r>
              <a:rPr lang="en-US" dirty="0" smtClean="0"/>
              <a:t> 5:5 For this you know, that no fornicator, unclean person, nor covetous man, who is an idolater, has any inheritance in the kingdom of Christ and God. 6 Let no one deceive you with empty words, for because of these things the wrath of God comes upon the sons of disobedience. 7 Therefore do not be partakers with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B0F8-B856-4749-BED7-D3CD4A0E302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080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Eph</a:t>
            </a:r>
            <a:r>
              <a:rPr lang="en-US" dirty="0" smtClean="0"/>
              <a:t> 5:5 For this you know, that no fornicator, unclean person, nor covetous man, who is an idolater, has any inheritance in the kingdom of Christ and God. 6 Let no one deceive you with empty words, for because of these things the wrath of God comes upon the sons of disobedience. 7 Therefore do not be partakers with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B0F8-B856-4749-BED7-D3CD4A0E302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6172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https://babylonbee.com/news/progressive-christian-offers-new-more-open-less-judgmental-christianity--no-wait-its-just-satan-again?fbclid=IwAR1UTCbZQBLb8IHkAPpNNWzOdDDEFmCFqf1ei_C7-1qyvCjdPNHHTeRe3Ak,</a:t>
            </a:r>
          </a:p>
          <a:p>
            <a:endParaRPr lang="en-US" dirty="0" smtClean="0"/>
          </a:p>
          <a:p>
            <a:r>
              <a:rPr lang="en-US" dirty="0" err="1" smtClean="0"/>
              <a:t>Imag</a:t>
            </a:r>
            <a:r>
              <a:rPr lang="en-US" dirty="0" smtClean="0"/>
              <a:t> from https://en.wikipedia.org/wiki/The_Babylon_Bee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B0F8-B856-4749-BED7-D3CD4A0E302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322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https://babylonbee.com/news/progressive-christian-offers-new-more-open-less-judgmental-christianity--no-wait-its-just-satan-again?fbclid=IwAR1UTCbZQBLb8IHkAPpNNWzOdDDEFmCFqf1ei_C7-1qyvCjdPNHHTeRe3Ak,</a:t>
            </a:r>
          </a:p>
          <a:p>
            <a:endParaRPr lang="en-US" dirty="0" smtClean="0"/>
          </a:p>
          <a:p>
            <a:r>
              <a:rPr lang="en-US" dirty="0" err="1" smtClean="0"/>
              <a:t>Imag</a:t>
            </a:r>
            <a:r>
              <a:rPr lang="en-US" dirty="0" smtClean="0"/>
              <a:t> from https://en.wikipedia.org/wiki/The_Babylon_Bee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B0F8-B856-4749-BED7-D3CD4A0E302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165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https://babylonbee.com/news/progressive-christian-offers-new-more-open-less-judgmental-christianity--no-wait-its-just-satan-again?fbclid=IwAR1UTCbZQBLb8IHkAPpNNWzOdDDEFmCFqf1ei_C7-1qyvCjdPNHHTeRe3Ak,</a:t>
            </a:r>
          </a:p>
          <a:p>
            <a:endParaRPr lang="en-US" dirty="0" smtClean="0"/>
          </a:p>
          <a:p>
            <a:r>
              <a:rPr lang="en-US" dirty="0" err="1" smtClean="0"/>
              <a:t>Imag</a:t>
            </a:r>
            <a:r>
              <a:rPr lang="en-US" dirty="0" smtClean="0"/>
              <a:t> from https://en.wikipedia.org/wiki/The_Babylon_Bee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B0F8-B856-4749-BED7-D3CD4A0E302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585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Galatians 6:7 Do not be deceived, God is not mocked; for whatever a man sows, that he will also reap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Corinthians 15:33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not be deceived: "Evil company corrupts good habits."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Corinthians 6:9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you not know that the unrighteous will not inherit the kingdom of God? Do not be deceived. Neither fornicators, nor idolaters, nor adulterers, nor homosexuals, nor sodomites, nor thieves, nor [the] covetous, nor drunkards, nor revilers, nor swindlers, shall inherit the kingdom of God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B0F8-B856-4749-BED7-D3CD4A0E302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039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Galatians 6:7 Do not be deceived, God is not mocked; for whatever a man sows, that he will also reap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Corinthians 15:33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not be deceived: "Evil company corrupts good habits."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Corinthians 6:9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you not know that the unrighteous will not inherit the kingdom of God? Do not be deceived. Neither fornicators, nor idolaters, nor adulterers, nor homosexuals, nor sodomites, nor thieves, nor [the] covetous, nor drunkards, nor revilers, nor swindlers, shall inherit the kingdom of God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B0F8-B856-4749-BED7-D3CD4A0E302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55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Galatians 6:7 Do not be deceived, God is not mocked; for whatever a man sows, that he will also reap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Corinthians 15:33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not be deceived: "Evil company corrupts good habits."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Corinthians 6:9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you not know that the unrighteous will not inherit the kingdom of God? Do not be deceived. Neither fornicators, nor idolaters, nor adulterers, nor homosexuals, nor sodomites, nor thieves, nor [the] covetous, nor drunkards, nor revilers, nor swindlers, shall inherit the kingdom of God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B0F8-B856-4749-BED7-D3CD4A0E302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407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i="0" dirty="0" smtClean="0">
              <a:solidFill>
                <a:srgbClr val="000000"/>
              </a:solidFill>
              <a:effectLst/>
              <a:latin typeface="system-u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B0F8-B856-4749-BED7-D3CD4A0E30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419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Galatians 6:7 Do not be deceived, God is not mocked; for whatever a man sows, that he will also reap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Corinthians 15:33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not be deceived: "Evil company corrupts good habits."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Corinthians 6:9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you not know that the unrighteous will not inherit the kingdom of God? Do not be deceived. Neither fornicators, nor idolaters, nor adulterers, nor homosexuals, nor sodomites, nor thieves, nor [the] covetous, nor drunkards, nor revilers, nor swindlers, shall inherit the kingdom of God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B0F8-B856-4749-BED7-D3CD4A0E302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0904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Galatians 6:7 Do not be deceived, God is not mocked; for whatever a man sows, that he will also reap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Corinthians 15:33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not be deceived: "Evil company corrupts good habits."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Corinthians 6:9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you not know that the unrighteous will not inherit the kingdom of God? Do not be deceived. Neither fornicators, nor idolaters, nor adulterers, nor homosexuals, nor sodomites, nor thieves, nor [the] covetous, nor drunkards, nor revilers, nor swindlers, shall inherit the kingdom of God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B0F8-B856-4749-BED7-D3CD4A0E302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81926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Galatians 6:7 Do not be deceived, God is not mocked; for whatever a man sows, that he will also reap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Corinthians 15:33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not be deceived: "Evil company corrupts good habits."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Corinthians 6:9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you not know that the unrighteous will not inherit the kingdom of God? Do not be deceived. Neither fornicators, nor idolaters, nor adulterers, nor homosexuals, nor sodomites, nor thieves, nor [the] covetous, nor drunkards, nor revilers, nor swindlers, shall inherit the kingdom of God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B0F8-B856-4749-BED7-D3CD4A0E302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6132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B0F8-B856-4749-BED7-D3CD4A0E302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92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i="0" dirty="0" smtClean="0">
              <a:solidFill>
                <a:srgbClr val="000000"/>
              </a:solidFill>
              <a:effectLst/>
              <a:latin typeface="system-u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B0F8-B856-4749-BED7-D3CD4A0E30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29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i="0" dirty="0" smtClean="0">
              <a:solidFill>
                <a:srgbClr val="000000"/>
              </a:solidFill>
              <a:effectLst/>
              <a:latin typeface="system-u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B0F8-B856-4749-BED7-D3CD4A0E30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103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i="0" dirty="0" smtClean="0">
              <a:solidFill>
                <a:srgbClr val="000000"/>
              </a:solidFill>
              <a:effectLst/>
              <a:latin typeface="system-u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B0F8-B856-4749-BED7-D3CD4A0E30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31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i="0" dirty="0" smtClean="0">
              <a:solidFill>
                <a:srgbClr val="000000"/>
              </a:solidFill>
              <a:effectLst/>
              <a:latin typeface="system-u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B0F8-B856-4749-BED7-D3CD4A0E30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10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i="0" dirty="0" smtClean="0">
              <a:solidFill>
                <a:srgbClr val="000000"/>
              </a:solidFill>
              <a:effectLst/>
              <a:latin typeface="system-u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B0F8-B856-4749-BED7-D3CD4A0E30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72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30914-31E5-43DD-9AB5-B04EE578D095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56416-3612-4FEE-9288-A70B2D637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7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30914-31E5-43DD-9AB5-B04EE578D095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56416-3612-4FEE-9288-A70B2D637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2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30914-31E5-43DD-9AB5-B04EE578D095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56416-3612-4FEE-9288-A70B2D637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5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30914-31E5-43DD-9AB5-B04EE578D095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56416-3612-4FEE-9288-A70B2D637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97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30914-31E5-43DD-9AB5-B04EE578D095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56416-3612-4FEE-9288-A70B2D637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2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30914-31E5-43DD-9AB5-B04EE578D095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56416-3612-4FEE-9288-A70B2D637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5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30914-31E5-43DD-9AB5-B04EE578D095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56416-3612-4FEE-9288-A70B2D637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4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30914-31E5-43DD-9AB5-B04EE578D095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56416-3612-4FEE-9288-A70B2D637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5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30914-31E5-43DD-9AB5-B04EE578D095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56416-3612-4FEE-9288-A70B2D637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7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30914-31E5-43DD-9AB5-B04EE578D095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56416-3612-4FEE-9288-A70B2D637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1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30914-31E5-43DD-9AB5-B04EE578D095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56416-3612-4FEE-9288-A70B2D637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8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30914-31E5-43DD-9AB5-B04EE578D095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56416-3612-4FEE-9288-A70B2D637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6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HP_Administrator\Local Settings\Temporary Internet Files\Content.IE5\SAK2UTP7\0043588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28800"/>
          </a:xfrm>
        </p:spPr>
        <p:txBody>
          <a:bodyPr>
            <a:noAutofit/>
          </a:bodyPr>
          <a:lstStyle/>
          <a:p>
            <a:pPr algn="ctr"/>
            <a:r>
              <a:rPr lang="en-US" sz="13200" dirty="0">
                <a:solidFill>
                  <a:srgbClr val="FFFF00"/>
                </a:solidFill>
                <a:effectLst>
                  <a:glow rad="101600">
                    <a:srgbClr val="040404"/>
                  </a:glow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Bell MT" pitchFamily="18" charset="0"/>
              </a:rPr>
              <a:t>Welcome!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04799" y="1904999"/>
            <a:ext cx="11625944" cy="4539343"/>
          </a:xfrm>
          <a:solidFill>
            <a:schemeClr val="bg2">
              <a:alpha val="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>
                <a:effectLst>
                  <a:glow rad="228600">
                    <a:srgbClr val="03080D"/>
                  </a:glow>
                </a:effectLst>
              </a:rPr>
              <a:t>Sunday</a:t>
            </a:r>
          </a:p>
          <a:p>
            <a:pPr lvl="1">
              <a:buNone/>
            </a:pPr>
            <a:r>
              <a:rPr lang="en-US" sz="4000" smtClean="0">
                <a:effectLst>
                  <a:glow rad="228600">
                    <a:srgbClr val="03080D"/>
                  </a:glow>
                </a:effectLst>
              </a:rPr>
              <a:t>Bible Study							9:30  AM</a:t>
            </a:r>
          </a:p>
          <a:p>
            <a:pPr lvl="1">
              <a:buNone/>
            </a:pPr>
            <a:r>
              <a:rPr lang="en-US" sz="4000" smtClean="0">
                <a:effectLst>
                  <a:glow rad="228600">
                    <a:srgbClr val="03080D"/>
                  </a:glow>
                </a:effectLst>
              </a:rPr>
              <a:t>Worship </a:t>
            </a:r>
            <a:r>
              <a:rPr lang="en-US" sz="4000" dirty="0">
                <a:effectLst>
                  <a:glow rad="228600">
                    <a:srgbClr val="03080D"/>
                  </a:glow>
                </a:effectLst>
              </a:rPr>
              <a:t>		  				</a:t>
            </a:r>
            <a:r>
              <a:rPr lang="en-US" sz="4000">
                <a:effectLst>
                  <a:glow rad="228600">
                    <a:srgbClr val="03080D"/>
                  </a:glow>
                </a:effectLst>
              </a:rPr>
              <a:t>	</a:t>
            </a:r>
            <a:r>
              <a:rPr lang="en-US" sz="4000" smtClean="0">
                <a:effectLst>
                  <a:glow rad="228600">
                    <a:srgbClr val="03080D"/>
                  </a:glow>
                </a:effectLst>
              </a:rPr>
              <a:t>	10:30 </a:t>
            </a:r>
            <a:r>
              <a:rPr lang="en-US" sz="4000" dirty="0">
                <a:effectLst>
                  <a:glow rad="228600">
                    <a:srgbClr val="03080D"/>
                  </a:glow>
                </a:effectLst>
              </a:rPr>
              <a:t>AM</a:t>
            </a:r>
          </a:p>
          <a:p>
            <a:pPr lvl="1">
              <a:buNone/>
            </a:pPr>
            <a:r>
              <a:rPr lang="en-US" sz="4000" smtClean="0">
                <a:effectLst>
                  <a:glow rad="228600">
                    <a:srgbClr val="03080D"/>
                  </a:glow>
                </a:effectLst>
              </a:rPr>
              <a:t>PM Bible </a:t>
            </a:r>
            <a:r>
              <a:rPr lang="en-US" sz="4000" dirty="0">
                <a:effectLst>
                  <a:glow rad="228600">
                    <a:srgbClr val="03080D"/>
                  </a:glow>
                </a:effectLst>
              </a:rPr>
              <a:t>Class (Livestream</a:t>
            </a:r>
            <a:r>
              <a:rPr lang="en-US" sz="4000">
                <a:effectLst>
                  <a:glow rad="228600">
                    <a:srgbClr val="03080D"/>
                  </a:glow>
                </a:effectLst>
              </a:rPr>
              <a:t>) </a:t>
            </a:r>
            <a:r>
              <a:rPr lang="en-US" sz="4000" smtClean="0">
                <a:effectLst>
                  <a:glow rad="228600">
                    <a:srgbClr val="03080D"/>
                  </a:glow>
                </a:effectLst>
              </a:rPr>
              <a:t> </a:t>
            </a:r>
            <a:r>
              <a:rPr lang="en-US" sz="4000" dirty="0">
                <a:effectLst>
                  <a:glow rad="228600">
                    <a:srgbClr val="03080D"/>
                  </a:glow>
                </a:effectLst>
              </a:rPr>
              <a:t>		</a:t>
            </a:r>
            <a:r>
              <a:rPr lang="en-US" sz="4000">
                <a:effectLst>
                  <a:glow rad="228600">
                    <a:srgbClr val="03080D"/>
                  </a:glow>
                </a:effectLst>
              </a:rPr>
              <a:t>	</a:t>
            </a:r>
            <a:r>
              <a:rPr lang="en-US" sz="4000" smtClean="0">
                <a:effectLst>
                  <a:glow rad="228600">
                    <a:srgbClr val="03080D"/>
                  </a:glow>
                </a:effectLst>
              </a:rPr>
              <a:t>	5:00  </a:t>
            </a:r>
            <a:r>
              <a:rPr lang="en-US" sz="4000" dirty="0">
                <a:effectLst>
                  <a:glow rad="228600">
                    <a:srgbClr val="03080D"/>
                  </a:glow>
                </a:effectLst>
              </a:rPr>
              <a:t>PM</a:t>
            </a:r>
          </a:p>
          <a:p>
            <a:pPr marL="0" indent="0">
              <a:buNone/>
            </a:pPr>
            <a:r>
              <a:rPr lang="en-US" sz="4000" b="1" dirty="0">
                <a:effectLst>
                  <a:glow rad="228600">
                    <a:srgbClr val="03080D"/>
                  </a:glow>
                </a:effectLst>
              </a:rPr>
              <a:t>Wednesday</a:t>
            </a:r>
          </a:p>
          <a:p>
            <a:pPr marL="487656" lvl="1" indent="0">
              <a:buNone/>
            </a:pPr>
            <a:r>
              <a:rPr lang="en-US" sz="4000" dirty="0">
                <a:effectLst>
                  <a:glow rad="228600">
                    <a:srgbClr val="03080D"/>
                  </a:glow>
                </a:effectLst>
              </a:rPr>
              <a:t>Bible Class 			 		</a:t>
            </a:r>
            <a:r>
              <a:rPr lang="en-US" sz="4000">
                <a:effectLst>
                  <a:glow rad="228600">
                    <a:srgbClr val="03080D"/>
                  </a:glow>
                </a:effectLst>
              </a:rPr>
              <a:t>	</a:t>
            </a:r>
            <a:r>
              <a:rPr lang="en-US" sz="4000" smtClean="0">
                <a:effectLst>
                  <a:glow rad="228600">
                    <a:srgbClr val="03080D"/>
                  </a:glow>
                </a:effectLst>
              </a:rPr>
              <a:t>	7:00  </a:t>
            </a:r>
            <a:r>
              <a:rPr lang="en-US" sz="4000" dirty="0">
                <a:effectLst>
                  <a:glow rad="228600">
                    <a:srgbClr val="03080D"/>
                  </a:glow>
                </a:effectLst>
              </a:rPr>
              <a:t>PM</a:t>
            </a: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585409" y="5867400"/>
            <a:ext cx="10972800" cy="685800"/>
          </a:xfrm>
          <a:prstGeom prst="rect">
            <a:avLst/>
          </a:prstGeom>
        </p:spPr>
        <p:txBody>
          <a:bodyPr vert="horz" lIns="0" tIns="60960" rIns="0" bIns="0" anchor="b">
            <a:normAutofit fontScale="97500"/>
          </a:bodyPr>
          <a:lstStyle/>
          <a:p>
            <a:pPr algn="ctr" defTabSz="1219140">
              <a:defRPr/>
            </a:pPr>
            <a:r>
              <a:rPr lang="en-US" sz="4000" dirty="0">
                <a:solidFill>
                  <a:schemeClr val="tx1">
                    <a:lumMod val="9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www.SunsetchurchofChrist.net</a:t>
            </a:r>
          </a:p>
        </p:txBody>
      </p:sp>
    </p:spTree>
    <p:extLst>
      <p:ext uri="{BB962C8B-B14F-4D97-AF65-F5344CB8AC3E}">
        <p14:creationId xmlns:p14="http://schemas.microsoft.com/office/powerpoint/2010/main" val="279587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Autofit/>
          </a:bodyPr>
          <a:lstStyle/>
          <a:p>
            <a:pPr algn="ctr"/>
            <a:r>
              <a:rPr lang="en-US" sz="9900" dirty="0" smtClean="0">
                <a:effectLst>
                  <a:glow rad="228600">
                    <a:srgbClr val="000000"/>
                  </a:glow>
                </a:effectLst>
                <a:latin typeface="+mn-lt"/>
              </a:rPr>
              <a:t>John </a:t>
            </a:r>
            <a:r>
              <a:rPr lang="en-US" sz="9900" dirty="0" smtClean="0">
                <a:effectLst>
                  <a:glow rad="228600">
                    <a:srgbClr val="000000"/>
                  </a:glow>
                </a:effectLst>
                <a:latin typeface="+mn-lt"/>
              </a:rPr>
              <a:t>4:31-38</a:t>
            </a:r>
            <a:endParaRPr lang="en-US" sz="9900" dirty="0">
              <a:effectLst>
                <a:glow rad="228600">
                  <a:srgbClr val="000000"/>
                </a:glo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90689"/>
            <a:ext cx="11882535" cy="50294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5000" dirty="0" smtClean="0"/>
              <a:t>Jesus and the food </a:t>
            </a:r>
            <a:r>
              <a:rPr lang="en-US" sz="5000" dirty="0" smtClean="0"/>
              <a:t>of God</a:t>
            </a:r>
          </a:p>
          <a:p>
            <a:pPr marL="0" indent="0" algn="just">
              <a:buNone/>
            </a:pPr>
            <a:endParaRPr lang="en-US" sz="5000" dirty="0"/>
          </a:p>
          <a:p>
            <a:pPr marL="0" indent="0" algn="just">
              <a:buNone/>
            </a:pPr>
            <a:r>
              <a:rPr lang="en-US" sz="5000" dirty="0" smtClean="0"/>
              <a:t>“The fields are white for harvest”</a:t>
            </a:r>
            <a:endParaRPr lang="en-US" sz="5000" dirty="0" smtClean="0"/>
          </a:p>
        </p:txBody>
      </p:sp>
    </p:spTree>
    <p:extLst>
      <p:ext uri="{BB962C8B-B14F-4D97-AF65-F5344CB8AC3E}">
        <p14:creationId xmlns:p14="http://schemas.microsoft.com/office/powerpoint/2010/main" val="286214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Autofit/>
          </a:bodyPr>
          <a:lstStyle/>
          <a:p>
            <a:pPr algn="ctr"/>
            <a:r>
              <a:rPr lang="en-US" sz="9900" dirty="0" smtClean="0">
                <a:effectLst>
                  <a:glow rad="228600">
                    <a:srgbClr val="000000"/>
                  </a:glow>
                </a:effectLst>
                <a:latin typeface="+mn-lt"/>
              </a:rPr>
              <a:t>John </a:t>
            </a:r>
            <a:r>
              <a:rPr lang="en-US" sz="9900" dirty="0" smtClean="0">
                <a:effectLst>
                  <a:glow rad="228600">
                    <a:srgbClr val="000000"/>
                  </a:glow>
                </a:effectLst>
                <a:latin typeface="+mn-lt"/>
              </a:rPr>
              <a:t>4:39-44</a:t>
            </a:r>
            <a:endParaRPr lang="en-US" sz="9900" dirty="0">
              <a:effectLst>
                <a:glow rad="228600">
                  <a:srgbClr val="000000"/>
                </a:glo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90689"/>
            <a:ext cx="11882535" cy="50294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5000" dirty="0" smtClean="0"/>
              <a:t>The conclusion of the Samaritan interaction</a:t>
            </a:r>
          </a:p>
          <a:p>
            <a:pPr marL="0" indent="0" algn="just">
              <a:buNone/>
            </a:pPr>
            <a:endParaRPr lang="en-US" sz="5000" dirty="0"/>
          </a:p>
          <a:p>
            <a:pPr marL="0" indent="0" algn="just">
              <a:buNone/>
            </a:pPr>
            <a:r>
              <a:rPr lang="en-US" sz="5000" dirty="0" smtClean="0"/>
              <a:t>Contrasted with Galilee</a:t>
            </a:r>
            <a:endParaRPr lang="en-US" sz="5000" dirty="0" smtClean="0"/>
          </a:p>
        </p:txBody>
      </p:sp>
    </p:spTree>
    <p:extLst>
      <p:ext uri="{BB962C8B-B14F-4D97-AF65-F5344CB8AC3E}">
        <p14:creationId xmlns:p14="http://schemas.microsoft.com/office/powerpoint/2010/main" val="205088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HP_Administrator\Local Settings\Temporary Internet Files\Content.IE5\SAK2UTP7\0043588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28800"/>
          </a:xfrm>
        </p:spPr>
        <p:txBody>
          <a:bodyPr>
            <a:noAutofit/>
          </a:bodyPr>
          <a:lstStyle/>
          <a:p>
            <a:pPr algn="ctr"/>
            <a:r>
              <a:rPr lang="en-US" sz="13200" dirty="0">
                <a:solidFill>
                  <a:srgbClr val="FFFF00"/>
                </a:solidFill>
                <a:effectLst>
                  <a:glow rad="101600">
                    <a:srgbClr val="040404"/>
                  </a:glow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Bell MT" pitchFamily="18" charset="0"/>
              </a:rPr>
              <a:t>Welcome!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04799" y="1904999"/>
            <a:ext cx="11480801" cy="4829629"/>
          </a:xfrm>
          <a:solidFill>
            <a:schemeClr val="bg2">
              <a:alpha val="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>
                <a:effectLst>
                  <a:glow rad="228600">
                    <a:srgbClr val="03080D"/>
                  </a:glow>
                </a:effectLst>
              </a:rPr>
              <a:t>Sunday</a:t>
            </a:r>
          </a:p>
          <a:p>
            <a:pPr lvl="1">
              <a:buNone/>
            </a:pPr>
            <a:r>
              <a:rPr lang="en-US" sz="4000" smtClean="0">
                <a:effectLst>
                  <a:glow rad="228600">
                    <a:srgbClr val="03080D"/>
                  </a:glow>
                </a:effectLst>
              </a:rPr>
              <a:t>Bible Study						9:30  AM</a:t>
            </a:r>
          </a:p>
          <a:p>
            <a:pPr lvl="1">
              <a:buNone/>
            </a:pPr>
            <a:r>
              <a:rPr lang="en-US" sz="4000" smtClean="0">
                <a:effectLst>
                  <a:glow rad="228600">
                    <a:srgbClr val="03080D"/>
                  </a:glow>
                </a:effectLst>
              </a:rPr>
              <a:t>Worship </a:t>
            </a:r>
            <a:r>
              <a:rPr lang="en-US" sz="4000" dirty="0">
                <a:effectLst>
                  <a:glow rad="228600">
                    <a:srgbClr val="03080D"/>
                  </a:glow>
                </a:effectLst>
              </a:rPr>
              <a:t>		  				</a:t>
            </a:r>
            <a:r>
              <a:rPr lang="en-US" sz="4000">
                <a:effectLst>
                  <a:glow rad="228600">
                    <a:srgbClr val="03080D"/>
                  </a:glow>
                </a:effectLst>
              </a:rPr>
              <a:t>	</a:t>
            </a:r>
            <a:r>
              <a:rPr lang="en-US" sz="4000" smtClean="0">
                <a:effectLst>
                  <a:glow rad="228600">
                    <a:srgbClr val="03080D"/>
                  </a:glow>
                </a:effectLst>
              </a:rPr>
              <a:t>10:30 </a:t>
            </a:r>
            <a:r>
              <a:rPr lang="en-US" sz="4000" dirty="0">
                <a:effectLst>
                  <a:glow rad="228600">
                    <a:srgbClr val="03080D"/>
                  </a:glow>
                </a:effectLst>
              </a:rPr>
              <a:t>AM</a:t>
            </a:r>
          </a:p>
          <a:p>
            <a:pPr lvl="1">
              <a:buNone/>
            </a:pPr>
            <a:r>
              <a:rPr lang="en-US" sz="4000" smtClean="0">
                <a:effectLst>
                  <a:glow rad="228600">
                    <a:srgbClr val="03080D"/>
                  </a:glow>
                </a:effectLst>
              </a:rPr>
              <a:t>PM Bible </a:t>
            </a:r>
            <a:r>
              <a:rPr lang="en-US" sz="4000" dirty="0">
                <a:effectLst>
                  <a:glow rad="228600">
                    <a:srgbClr val="03080D"/>
                  </a:glow>
                </a:effectLst>
              </a:rPr>
              <a:t>Class (Livestream</a:t>
            </a:r>
            <a:r>
              <a:rPr lang="en-US" sz="4000">
                <a:effectLst>
                  <a:glow rad="228600">
                    <a:srgbClr val="03080D"/>
                  </a:glow>
                </a:effectLst>
              </a:rPr>
              <a:t>) </a:t>
            </a:r>
            <a:r>
              <a:rPr lang="en-US" sz="4000" smtClean="0">
                <a:effectLst>
                  <a:glow rad="228600">
                    <a:srgbClr val="03080D"/>
                  </a:glow>
                </a:effectLst>
              </a:rPr>
              <a:t> </a:t>
            </a:r>
            <a:r>
              <a:rPr lang="en-US" sz="4000" dirty="0">
                <a:effectLst>
                  <a:glow rad="228600">
                    <a:srgbClr val="03080D"/>
                  </a:glow>
                </a:effectLst>
              </a:rPr>
              <a:t>			5:00  PM</a:t>
            </a:r>
          </a:p>
          <a:p>
            <a:pPr marL="0" indent="0">
              <a:buNone/>
            </a:pPr>
            <a:r>
              <a:rPr lang="en-US" sz="4000" b="1" dirty="0">
                <a:effectLst>
                  <a:glow rad="228600">
                    <a:srgbClr val="03080D"/>
                  </a:glow>
                </a:effectLst>
              </a:rPr>
              <a:t>Wednesday</a:t>
            </a:r>
          </a:p>
          <a:p>
            <a:pPr marL="487656" lvl="1" indent="0">
              <a:buNone/>
            </a:pPr>
            <a:r>
              <a:rPr lang="en-US" sz="4000" dirty="0">
                <a:effectLst>
                  <a:glow rad="228600">
                    <a:srgbClr val="03080D"/>
                  </a:glow>
                </a:effectLst>
              </a:rPr>
              <a:t>Bible Class 			 			7:00  PM</a:t>
            </a: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585409" y="5867400"/>
            <a:ext cx="10972800" cy="685800"/>
          </a:xfrm>
          <a:prstGeom prst="rect">
            <a:avLst/>
          </a:prstGeom>
        </p:spPr>
        <p:txBody>
          <a:bodyPr vert="horz" lIns="0" tIns="60960" rIns="0" bIns="0" anchor="b">
            <a:normAutofit fontScale="97500"/>
          </a:bodyPr>
          <a:lstStyle/>
          <a:p>
            <a:pPr algn="ctr" defTabSz="1219140">
              <a:defRPr/>
            </a:pPr>
            <a:r>
              <a:rPr lang="en-US" sz="4000" dirty="0">
                <a:solidFill>
                  <a:schemeClr val="tx1">
                    <a:lumMod val="9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www.SunsetchurchofChrist.net</a:t>
            </a:r>
          </a:p>
        </p:txBody>
      </p:sp>
    </p:spTree>
    <p:extLst>
      <p:ext uri="{BB962C8B-B14F-4D97-AF65-F5344CB8AC3E}">
        <p14:creationId xmlns:p14="http://schemas.microsoft.com/office/powerpoint/2010/main" val="51515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617757"/>
              </p:ext>
            </p:extLst>
          </p:nvPr>
        </p:nvGraphicFramePr>
        <p:xfrm>
          <a:off x="-133350" y="-1"/>
          <a:ext cx="12325350" cy="6858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{D7AC3CCA-C797-4891-BE02-D94E43425B78}</a:tableStyleId>
              </a:tblPr>
              <a:tblGrid>
                <a:gridCol w="61626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626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 cap="none" spc="0" baseline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Opening Prayer</a:t>
                      </a: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Anthony Ward</a:t>
                      </a:r>
                      <a:endParaRPr lang="en-US" sz="29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 cap="none" spc="0" baseline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Song – </a:t>
                      </a:r>
                      <a:r>
                        <a:rPr lang="en-US" sz="29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</a:t>
                      </a:r>
                      <a:endParaRPr lang="en-US" sz="29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Grant Haines</a:t>
                      </a:r>
                      <a:endParaRPr lang="en-US" sz="29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Scripture Reading </a:t>
                      </a:r>
                      <a:endParaRPr lang="en-US" sz="29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Michael Hetzer</a:t>
                      </a:r>
                      <a:endParaRPr lang="en-US" sz="29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 cap="none" spc="0" baseline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Song – </a:t>
                      </a:r>
                      <a:r>
                        <a:rPr lang="en-US" sz="29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636</a:t>
                      </a:r>
                      <a:endParaRPr lang="en-US" sz="29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Grant Haines</a:t>
                      </a: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Song – 175</a:t>
                      </a:r>
                      <a:endParaRPr lang="en-US" sz="29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Grant Haines</a:t>
                      </a: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 cap="none" spc="0" baseline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Lord’s Supper</a:t>
                      </a: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Michael Hetzer</a:t>
                      </a: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 cap="none" spc="0" baseline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Song – </a:t>
                      </a:r>
                      <a:r>
                        <a:rPr lang="en-US" sz="29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350</a:t>
                      </a:r>
                      <a:endParaRPr lang="en-US" sz="29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Grant Haines</a:t>
                      </a: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Collection</a:t>
                      </a:r>
                      <a:endParaRPr lang="en-US" sz="29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Michael Hetzer</a:t>
                      </a: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 cap="none" spc="0" baseline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Song – </a:t>
                      </a:r>
                      <a:r>
                        <a:rPr lang="en-US" sz="29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sz="29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Grant Haines</a:t>
                      </a: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 cap="none" spc="0" baseline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Lesson</a:t>
                      </a: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 cap="none" spc="0" baseline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Brian Haines</a:t>
                      </a: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 cap="none" spc="0" baseline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Song </a:t>
                      </a:r>
                      <a:r>
                        <a:rPr lang="en-US" sz="2900" b="1" i="0" cap="none" spc="0" baseline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 325</a:t>
                      </a:r>
                      <a:endParaRPr lang="en-US" sz="29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Grant Haines</a:t>
                      </a: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 cap="none" spc="0" baseline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Closing</a:t>
                      </a: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Ryan Sollars</a:t>
                      </a:r>
                      <a:endParaRPr lang="en-US" sz="29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540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650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54297"/>
            <a:ext cx="12192000" cy="2932980"/>
          </a:xfrm>
        </p:spPr>
        <p:txBody>
          <a:bodyPr>
            <a:noAutofit/>
          </a:bodyPr>
          <a:lstStyle/>
          <a:p>
            <a:pPr algn="ctr"/>
            <a:r>
              <a:rPr lang="en-US" sz="8800" dirty="0" smtClean="0">
                <a:effectLst>
                  <a:glow rad="228600">
                    <a:srgbClr val="000000"/>
                  </a:glo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  <a:t>Loca</a:t>
            </a:r>
            <a:r>
              <a:rPr lang="en-US" sz="8800" dirty="0" smtClean="0">
                <a:effectLst>
                  <a:glow rad="228600">
                    <a:srgbClr val="000000"/>
                  </a:glo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  <a:t>l Man Nearly Loses $15k in Lottery Scam</a:t>
            </a:r>
            <a:endParaRPr lang="en-US" sz="8800" dirty="0">
              <a:effectLst>
                <a:glow rad="228600">
                  <a:srgbClr val="000000"/>
                </a:glow>
              </a:effectLst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76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Autofit/>
          </a:bodyPr>
          <a:lstStyle/>
          <a:p>
            <a:pPr algn="ctr"/>
            <a:r>
              <a:rPr lang="en-US" sz="9000" dirty="0" smtClean="0">
                <a:effectLst>
                  <a:glow rad="228600">
                    <a:srgbClr val="000000"/>
                  </a:glow>
                </a:effectLst>
                <a:latin typeface="+mn-lt"/>
              </a:rPr>
              <a:t>Defrauded!</a:t>
            </a:r>
            <a:endParaRPr lang="en-US" sz="9000" dirty="0">
              <a:effectLst>
                <a:glow rad="228600">
                  <a:srgbClr val="000000"/>
                </a:glo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497" y="1825624"/>
            <a:ext cx="11691670" cy="51094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5000" dirty="0" smtClean="0"/>
              <a:t>Fraud</a:t>
            </a:r>
          </a:p>
          <a:p>
            <a:pPr marL="0" indent="0" algn="just">
              <a:buNone/>
            </a:pPr>
            <a:r>
              <a:rPr lang="en-US" sz="5000" dirty="0"/>
              <a:t>	</a:t>
            </a:r>
            <a:r>
              <a:rPr lang="en-US" sz="5000" dirty="0" smtClean="0"/>
              <a:t>Fake agency</a:t>
            </a:r>
          </a:p>
          <a:p>
            <a:pPr marL="0" indent="0" algn="just">
              <a:buNone/>
            </a:pPr>
            <a:r>
              <a:rPr lang="en-US" sz="5000" dirty="0"/>
              <a:t>	</a:t>
            </a:r>
            <a:r>
              <a:rPr lang="en-US" sz="5000" dirty="0" smtClean="0"/>
              <a:t>Fake family member</a:t>
            </a:r>
          </a:p>
          <a:p>
            <a:pPr marL="0" indent="0" algn="just">
              <a:buNone/>
            </a:pPr>
            <a:r>
              <a:rPr lang="en-US" sz="5000" dirty="0"/>
              <a:t>	</a:t>
            </a:r>
            <a:r>
              <a:rPr lang="en-US" sz="5000" dirty="0" smtClean="0"/>
              <a:t>Fake interest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167" y="287020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Autofit/>
          </a:bodyPr>
          <a:lstStyle/>
          <a:p>
            <a:pPr algn="ctr"/>
            <a:r>
              <a:rPr lang="en-US" sz="9000" dirty="0" smtClean="0">
                <a:effectLst>
                  <a:glow rad="228600">
                    <a:srgbClr val="000000"/>
                  </a:glow>
                </a:effectLst>
                <a:latin typeface="+mn-lt"/>
              </a:rPr>
              <a:t>Defrauded!</a:t>
            </a:r>
            <a:endParaRPr lang="en-US" sz="9000" dirty="0">
              <a:effectLst>
                <a:glow rad="228600">
                  <a:srgbClr val="000000"/>
                </a:glo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497" y="1825624"/>
            <a:ext cx="11691670" cy="51094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5000" dirty="0" smtClean="0"/>
              <a:t>Easy money </a:t>
            </a:r>
          </a:p>
          <a:p>
            <a:pPr marL="0" indent="0" algn="just">
              <a:buNone/>
            </a:pPr>
            <a:r>
              <a:rPr lang="en-US" sz="5000" dirty="0"/>
              <a:t>	</a:t>
            </a:r>
            <a:r>
              <a:rPr lang="en-US" sz="5000" dirty="0" smtClean="0"/>
              <a:t>Too good to be true</a:t>
            </a:r>
          </a:p>
          <a:p>
            <a:pPr marL="0" indent="0" algn="just">
              <a:buNone/>
            </a:pPr>
            <a:r>
              <a:rPr lang="en-US" sz="5000" dirty="0"/>
              <a:t>	</a:t>
            </a:r>
            <a:r>
              <a:rPr lang="en-US" sz="5000" dirty="0" smtClean="0"/>
              <a:t>Fear of missing out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167" y="287020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73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Autofit/>
          </a:bodyPr>
          <a:lstStyle/>
          <a:p>
            <a:pPr algn="ctr"/>
            <a:r>
              <a:rPr lang="en-US" sz="9000" dirty="0" smtClean="0">
                <a:effectLst>
                  <a:glow rad="228600">
                    <a:srgbClr val="000000"/>
                  </a:glow>
                </a:effectLst>
                <a:latin typeface="+mn-lt"/>
              </a:rPr>
              <a:t>Defrauded!</a:t>
            </a:r>
            <a:endParaRPr lang="en-US" sz="9000" dirty="0">
              <a:effectLst>
                <a:glow rad="228600">
                  <a:srgbClr val="000000"/>
                </a:glo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497" y="1825624"/>
            <a:ext cx="11691670" cy="51094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5000" dirty="0" smtClean="0"/>
              <a:t>Easy money </a:t>
            </a:r>
          </a:p>
          <a:p>
            <a:pPr marL="0" indent="0" algn="just">
              <a:buNone/>
            </a:pPr>
            <a:r>
              <a:rPr lang="en-US" sz="5000" dirty="0" smtClean="0"/>
              <a:t>Fear</a:t>
            </a:r>
          </a:p>
          <a:p>
            <a:pPr marL="0" indent="0" algn="just">
              <a:buNone/>
            </a:pPr>
            <a:r>
              <a:rPr lang="en-US" sz="5000" dirty="0"/>
              <a:t>	</a:t>
            </a:r>
            <a:r>
              <a:rPr lang="en-US" sz="5000" dirty="0" smtClean="0"/>
              <a:t>Exploiting ignorance</a:t>
            </a:r>
          </a:p>
          <a:p>
            <a:pPr marL="0" indent="0" algn="just">
              <a:buNone/>
            </a:pPr>
            <a:r>
              <a:rPr lang="en-US" sz="5000" dirty="0"/>
              <a:t>	</a:t>
            </a:r>
            <a:r>
              <a:rPr lang="en-US" sz="5000" dirty="0" smtClean="0"/>
              <a:t>Threatening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167" y="287020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32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Autofit/>
          </a:bodyPr>
          <a:lstStyle/>
          <a:p>
            <a:pPr algn="ctr"/>
            <a:r>
              <a:rPr lang="en-US" sz="9000" dirty="0" smtClean="0">
                <a:effectLst>
                  <a:glow rad="228600">
                    <a:srgbClr val="000000"/>
                  </a:glow>
                </a:effectLst>
                <a:latin typeface="+mn-lt"/>
              </a:rPr>
              <a:t>Defrauded!</a:t>
            </a:r>
            <a:endParaRPr lang="en-US" sz="9000" dirty="0">
              <a:effectLst>
                <a:glow rad="228600">
                  <a:srgbClr val="000000"/>
                </a:glo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497" y="1825624"/>
            <a:ext cx="11691670" cy="51094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5000" dirty="0" smtClean="0"/>
              <a:t>Easy money </a:t>
            </a:r>
          </a:p>
          <a:p>
            <a:pPr marL="0" indent="0" algn="just">
              <a:buNone/>
            </a:pPr>
            <a:r>
              <a:rPr lang="en-US" sz="5000" dirty="0" smtClean="0"/>
              <a:t>Fear</a:t>
            </a:r>
          </a:p>
          <a:p>
            <a:pPr marL="0" indent="0" algn="just">
              <a:buNone/>
            </a:pPr>
            <a:r>
              <a:rPr lang="en-US" sz="5000" dirty="0" smtClean="0"/>
              <a:t>Bad trust</a:t>
            </a:r>
          </a:p>
          <a:p>
            <a:pPr marL="0" indent="0" algn="just">
              <a:buNone/>
            </a:pPr>
            <a:r>
              <a:rPr lang="en-US" sz="5000" dirty="0"/>
              <a:t>	</a:t>
            </a:r>
            <a:r>
              <a:rPr lang="en-US" sz="5000" dirty="0" smtClean="0"/>
              <a:t>Appeal </a:t>
            </a:r>
            <a:r>
              <a:rPr lang="en-US" sz="5000" dirty="0"/>
              <a:t>to </a:t>
            </a:r>
            <a:r>
              <a:rPr lang="en-US" sz="5000" dirty="0" smtClean="0"/>
              <a:t>emotions</a:t>
            </a:r>
          </a:p>
          <a:p>
            <a:pPr marL="0" indent="0" algn="just">
              <a:buNone/>
            </a:pPr>
            <a:r>
              <a:rPr lang="en-US" sz="5000" dirty="0"/>
              <a:t>	</a:t>
            </a:r>
            <a:r>
              <a:rPr lang="en-US" sz="5000" dirty="0" smtClean="0"/>
              <a:t>Everyone </a:t>
            </a:r>
            <a:r>
              <a:rPr lang="en-US" sz="5000" dirty="0"/>
              <a:t>is doing it</a:t>
            </a:r>
            <a:endParaRPr lang="en-US" sz="5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167" y="287020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35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Autofit/>
          </a:bodyPr>
          <a:lstStyle/>
          <a:p>
            <a:pPr algn="ctr"/>
            <a:r>
              <a:rPr lang="en-US" sz="9000" dirty="0" smtClean="0">
                <a:effectLst>
                  <a:glow rad="228600">
                    <a:srgbClr val="000000"/>
                  </a:glow>
                </a:effectLst>
                <a:latin typeface="+mn-lt"/>
              </a:rPr>
              <a:t>Defrauded!</a:t>
            </a:r>
            <a:endParaRPr lang="en-US" sz="9000" dirty="0">
              <a:effectLst>
                <a:glow rad="228600">
                  <a:srgbClr val="000000"/>
                </a:glo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497" y="1825624"/>
            <a:ext cx="11691670" cy="51094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5000" dirty="0" smtClean="0"/>
              <a:t>People are cheated by:</a:t>
            </a:r>
          </a:p>
          <a:p>
            <a:pPr marL="0" indent="0" algn="just">
              <a:buNone/>
            </a:pPr>
            <a:r>
              <a:rPr lang="en-US" sz="5000" dirty="0"/>
              <a:t>	</a:t>
            </a:r>
            <a:r>
              <a:rPr lang="en-US" sz="5000" dirty="0" smtClean="0"/>
              <a:t>Greed</a:t>
            </a:r>
          </a:p>
          <a:p>
            <a:pPr marL="0" indent="0" algn="just">
              <a:buNone/>
            </a:pPr>
            <a:r>
              <a:rPr lang="en-US" sz="5000" dirty="0"/>
              <a:t>	</a:t>
            </a:r>
            <a:r>
              <a:rPr lang="en-US" sz="5000" dirty="0" smtClean="0"/>
              <a:t>Pride</a:t>
            </a:r>
          </a:p>
          <a:p>
            <a:pPr marL="0" indent="0" algn="just">
              <a:buNone/>
            </a:pPr>
            <a:r>
              <a:rPr lang="en-US" sz="5000" dirty="0"/>
              <a:t>	</a:t>
            </a:r>
            <a:r>
              <a:rPr lang="en-US" sz="5000" dirty="0" smtClean="0"/>
              <a:t>Fear</a:t>
            </a:r>
            <a:endParaRPr lang="en-US" sz="5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167" y="287020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6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Autofit/>
          </a:bodyPr>
          <a:lstStyle/>
          <a:p>
            <a:r>
              <a:rPr lang="en-US" sz="9900" dirty="0" smtClean="0">
                <a:effectLst>
                  <a:glow rad="228600">
                    <a:srgbClr val="000000"/>
                  </a:glow>
                </a:effectLst>
                <a:latin typeface="+mn-lt"/>
              </a:rPr>
              <a:t>   </a:t>
            </a:r>
            <a:endParaRPr lang="en-US" sz="9900" dirty="0">
              <a:effectLst>
                <a:glow rad="228600">
                  <a:srgbClr val="000000"/>
                </a:glo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299" y="1690689"/>
            <a:ext cx="11203676" cy="50294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4800" dirty="0" smtClean="0"/>
          </a:p>
        </p:txBody>
      </p:sp>
      <p:pic>
        <p:nvPicPr>
          <p:cNvPr id="4098" name="Picture 2" descr="https://www.conformingtojesus.com/images/webpages/israel_at_the_time_of_jesus_christ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-2502935"/>
            <a:ext cx="10553700" cy="1341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14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Autofit/>
          </a:bodyPr>
          <a:lstStyle/>
          <a:p>
            <a:pPr algn="ctr"/>
            <a:r>
              <a:rPr lang="en-US" sz="9000" dirty="0" smtClean="0">
                <a:effectLst>
                  <a:glow rad="228600">
                    <a:srgbClr val="000000"/>
                  </a:glow>
                </a:effectLst>
                <a:latin typeface="+mn-lt"/>
              </a:rPr>
              <a:t>Spiritual Fraud Alerts</a:t>
            </a:r>
            <a:endParaRPr lang="en-US" sz="9000" dirty="0">
              <a:effectLst>
                <a:glow rad="228600">
                  <a:srgbClr val="000000"/>
                </a:glo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497" y="1825624"/>
            <a:ext cx="11691670" cy="51094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5000" dirty="0"/>
              <a:t>Fraud Alert #1 – False teachers</a:t>
            </a:r>
          </a:p>
          <a:p>
            <a:pPr marL="0" indent="0" algn="just">
              <a:buNone/>
            </a:pPr>
            <a:endParaRPr lang="en-US" sz="5000" i="1" dirty="0" smtClean="0"/>
          </a:p>
          <a:p>
            <a:pPr marL="0" indent="0" algn="just">
              <a:buNone/>
            </a:pPr>
            <a:r>
              <a:rPr lang="en-US" sz="5000" i="1" dirty="0" smtClean="0"/>
              <a:t>Let </a:t>
            </a:r>
            <a:r>
              <a:rPr lang="en-US" sz="5000" i="1" dirty="0"/>
              <a:t>no one deceive you with empty words, for because of these things the wrath of God comes upon the sons of disobedience</a:t>
            </a:r>
            <a:r>
              <a:rPr lang="en-US" sz="5000" dirty="0" smtClean="0"/>
              <a:t>.</a:t>
            </a:r>
            <a:r>
              <a:rPr lang="en-US" sz="5000" dirty="0"/>
              <a:t> </a:t>
            </a:r>
            <a:r>
              <a:rPr lang="en-US" sz="5000" dirty="0" smtClean="0"/>
              <a:t>										Ephesians </a:t>
            </a:r>
            <a:r>
              <a:rPr lang="en-US" sz="5000" dirty="0"/>
              <a:t>5:6 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312665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Autofit/>
          </a:bodyPr>
          <a:lstStyle/>
          <a:p>
            <a:pPr algn="ctr"/>
            <a:r>
              <a:rPr lang="en-US" sz="9000" dirty="0">
                <a:effectLst>
                  <a:glow rad="228600">
                    <a:srgbClr val="000000"/>
                  </a:glow>
                </a:effectLst>
                <a:latin typeface="+mn-lt"/>
              </a:rPr>
              <a:t>Spiritual Fraud </a:t>
            </a:r>
            <a:r>
              <a:rPr lang="en-US" sz="9000" dirty="0" smtClean="0">
                <a:effectLst>
                  <a:glow rad="228600">
                    <a:srgbClr val="000000"/>
                  </a:glow>
                </a:effectLst>
                <a:latin typeface="+mn-lt"/>
              </a:rPr>
              <a:t>Alerts</a:t>
            </a:r>
            <a:endParaRPr lang="en-US" sz="9000" dirty="0">
              <a:effectLst>
                <a:glow rad="228600">
                  <a:srgbClr val="000000"/>
                </a:glo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497" y="1825624"/>
            <a:ext cx="11691670" cy="51094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5000" dirty="0"/>
              <a:t>Fraud Alert #1 – False teachers</a:t>
            </a:r>
          </a:p>
          <a:p>
            <a:pPr marL="0" indent="0" algn="just">
              <a:buNone/>
            </a:pPr>
            <a:endParaRPr lang="en-US" sz="5000" i="1" dirty="0" smtClean="0"/>
          </a:p>
          <a:p>
            <a:pPr marL="0" indent="0" algn="just">
              <a:buNone/>
            </a:pPr>
            <a:r>
              <a:rPr lang="en-US" sz="5000" i="1" dirty="0" smtClean="0"/>
              <a:t>Now </a:t>
            </a:r>
            <a:r>
              <a:rPr lang="en-US" sz="5000" i="1" dirty="0"/>
              <a:t>this I say lest anyone should deceive you with persuasive words</a:t>
            </a:r>
            <a:r>
              <a:rPr lang="en-US" sz="5000" i="1" dirty="0" smtClean="0"/>
              <a:t>.</a:t>
            </a:r>
            <a:r>
              <a:rPr lang="en-US" sz="5000" dirty="0"/>
              <a:t> </a:t>
            </a:r>
            <a:r>
              <a:rPr lang="en-US" sz="5000" dirty="0" smtClean="0"/>
              <a:t>												Colossians 2:4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14321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Autofit/>
          </a:bodyPr>
          <a:lstStyle/>
          <a:p>
            <a:pPr algn="ctr"/>
            <a:r>
              <a:rPr lang="en-US" sz="9000" dirty="0">
                <a:effectLst>
                  <a:glow rad="228600">
                    <a:srgbClr val="000000"/>
                  </a:glow>
                </a:effectLst>
                <a:latin typeface="+mn-lt"/>
              </a:rPr>
              <a:t>Spiritual Fraud </a:t>
            </a:r>
            <a:r>
              <a:rPr lang="en-US" sz="9000" dirty="0" smtClean="0">
                <a:effectLst>
                  <a:glow rad="228600">
                    <a:srgbClr val="000000"/>
                  </a:glow>
                </a:effectLst>
                <a:latin typeface="+mn-lt"/>
              </a:rPr>
              <a:t>Alerts</a:t>
            </a:r>
            <a:endParaRPr lang="en-US" sz="9000" dirty="0">
              <a:effectLst>
                <a:glow rad="228600">
                  <a:srgbClr val="000000"/>
                </a:glo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497" y="1825624"/>
            <a:ext cx="11691670" cy="53209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5000" dirty="0"/>
              <a:t>Fraud Alert #1 – False teachers</a:t>
            </a:r>
          </a:p>
          <a:p>
            <a:pPr marL="0" indent="0" algn="just">
              <a:buNone/>
            </a:pPr>
            <a:endParaRPr lang="en-US" sz="2400" i="1" dirty="0" smtClean="0"/>
          </a:p>
          <a:p>
            <a:pPr marL="0" indent="0" algn="just">
              <a:buNone/>
            </a:pPr>
            <a:r>
              <a:rPr lang="en-US" sz="5000" i="1" dirty="0" smtClean="0"/>
              <a:t>For </a:t>
            </a:r>
            <a:r>
              <a:rPr lang="en-US" sz="5000" i="1" dirty="0"/>
              <a:t>those who are such do not serve our Lord Jesus Christ, but their own belly, and by smooth words and flattering speech deceive the hearts of the simple</a:t>
            </a:r>
            <a:r>
              <a:rPr lang="en-US" sz="5000" i="1" dirty="0" smtClean="0"/>
              <a:t>.</a:t>
            </a:r>
            <a:r>
              <a:rPr lang="en-US" sz="5000" dirty="0"/>
              <a:t> </a:t>
            </a:r>
            <a:r>
              <a:rPr lang="en-US" sz="5000" dirty="0" smtClean="0"/>
              <a:t>													Romans </a:t>
            </a:r>
            <a:r>
              <a:rPr lang="en-US" sz="5000" dirty="0"/>
              <a:t>16:18</a:t>
            </a:r>
            <a:r>
              <a:rPr lang="en-US" sz="5000" i="1" dirty="0"/>
              <a:t> 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255591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Autofit/>
          </a:bodyPr>
          <a:lstStyle/>
          <a:p>
            <a:pPr algn="ctr"/>
            <a:r>
              <a:rPr lang="en-US" sz="9000" dirty="0">
                <a:effectLst>
                  <a:glow rad="228600">
                    <a:srgbClr val="000000"/>
                  </a:glow>
                </a:effectLst>
                <a:latin typeface="+mn-lt"/>
              </a:rPr>
              <a:t>Spiritual Fraud </a:t>
            </a:r>
            <a:r>
              <a:rPr lang="en-US" sz="9000" dirty="0" smtClean="0">
                <a:effectLst>
                  <a:glow rad="228600">
                    <a:srgbClr val="000000"/>
                  </a:glow>
                </a:effectLst>
                <a:latin typeface="+mn-lt"/>
              </a:rPr>
              <a:t>Alerts</a:t>
            </a:r>
            <a:endParaRPr lang="en-US" sz="9000" dirty="0">
              <a:effectLst>
                <a:glow rad="228600">
                  <a:srgbClr val="000000"/>
                </a:glo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497" y="1825624"/>
            <a:ext cx="11691670" cy="51094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5000" dirty="0" smtClean="0"/>
              <a:t>Fraud Alert #1 – False teachers</a:t>
            </a:r>
          </a:p>
          <a:p>
            <a:pPr marL="0" indent="0" algn="just">
              <a:buNone/>
            </a:pPr>
            <a:r>
              <a:rPr lang="en-US" sz="5000" dirty="0"/>
              <a:t> </a:t>
            </a:r>
            <a:r>
              <a:rPr lang="en-US" sz="5000" dirty="0" smtClean="0"/>
              <a:t>  “</a:t>
            </a:r>
            <a:r>
              <a:rPr lang="en-US" sz="5000" i="1" dirty="0" smtClean="0"/>
              <a:t>Easy money</a:t>
            </a:r>
            <a:r>
              <a:rPr lang="en-US" sz="5000" dirty="0" smtClean="0"/>
              <a:t>”</a:t>
            </a:r>
          </a:p>
          <a:p>
            <a:pPr marL="0" indent="0" algn="just">
              <a:buNone/>
            </a:pPr>
            <a:r>
              <a:rPr lang="en-US" sz="5000" dirty="0"/>
              <a:t>	</a:t>
            </a:r>
            <a:r>
              <a:rPr lang="en-US" sz="5000" dirty="0" smtClean="0"/>
              <a:t>Telling you it is okay to be disobedient</a:t>
            </a:r>
          </a:p>
          <a:p>
            <a:pPr marL="0" indent="0" algn="just">
              <a:buNone/>
            </a:pPr>
            <a:r>
              <a:rPr lang="en-US" sz="5000" dirty="0"/>
              <a:t>	</a:t>
            </a:r>
            <a:r>
              <a:rPr lang="en-US" sz="5000" dirty="0" smtClean="0"/>
              <a:t>Telling you God won’t punish sin</a:t>
            </a:r>
          </a:p>
          <a:p>
            <a:pPr marL="0" indent="0" algn="just">
              <a:buNone/>
            </a:pPr>
            <a:r>
              <a:rPr lang="en-US" sz="5000" dirty="0"/>
              <a:t>	</a:t>
            </a:r>
            <a:r>
              <a:rPr lang="en-US" sz="5000" dirty="0" smtClean="0"/>
              <a:t>Telling you rule keeping is unnecessary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258226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Autofit/>
          </a:bodyPr>
          <a:lstStyle/>
          <a:p>
            <a:pPr algn="ctr"/>
            <a:r>
              <a:rPr lang="en-US" sz="9000" dirty="0">
                <a:effectLst>
                  <a:glow rad="228600">
                    <a:srgbClr val="000000"/>
                  </a:glow>
                </a:effectLst>
                <a:latin typeface="+mn-lt"/>
              </a:rPr>
              <a:t>Spiritual Fraud </a:t>
            </a:r>
            <a:r>
              <a:rPr lang="en-US" sz="9000" dirty="0" smtClean="0">
                <a:effectLst>
                  <a:glow rad="228600">
                    <a:srgbClr val="000000"/>
                  </a:glow>
                </a:effectLst>
                <a:latin typeface="+mn-lt"/>
              </a:rPr>
              <a:t>Alerts</a:t>
            </a:r>
            <a:endParaRPr lang="en-US" sz="9000" dirty="0">
              <a:effectLst>
                <a:glow rad="228600">
                  <a:srgbClr val="000000"/>
                </a:glo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497" y="1825624"/>
            <a:ext cx="11691670" cy="54007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5000" dirty="0" smtClean="0"/>
              <a:t>Fraud Alert #1 – False teachers</a:t>
            </a:r>
          </a:p>
          <a:p>
            <a:pPr marL="0" indent="0" algn="just">
              <a:buNone/>
            </a:pPr>
            <a:r>
              <a:rPr lang="en-US" sz="5000" dirty="0" smtClean="0"/>
              <a:t>How can you be safe?</a:t>
            </a:r>
          </a:p>
          <a:p>
            <a:pPr marL="0" indent="0" algn="just">
              <a:buNone/>
            </a:pPr>
            <a:r>
              <a:rPr lang="en-US" sz="5000" i="1" dirty="0" smtClean="0"/>
              <a:t>Beloved</a:t>
            </a:r>
            <a:r>
              <a:rPr lang="en-US" sz="5000" i="1" dirty="0"/>
              <a:t>, do not believe every spirit, but test the spirits, whether they are of God; because many false prophets have gone out into the world</a:t>
            </a:r>
            <a:r>
              <a:rPr lang="en-US" sz="5000" dirty="0" smtClean="0"/>
              <a:t>.</a:t>
            </a:r>
            <a:r>
              <a:rPr lang="en-US" sz="5000" dirty="0"/>
              <a:t> </a:t>
            </a:r>
            <a:r>
              <a:rPr lang="en-US" sz="5000" dirty="0" smtClean="0"/>
              <a:t>																			1 John 4:1 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308518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Autofit/>
          </a:bodyPr>
          <a:lstStyle/>
          <a:p>
            <a:pPr algn="ctr"/>
            <a:r>
              <a:rPr lang="en-US" sz="9000" dirty="0">
                <a:effectLst>
                  <a:glow rad="228600">
                    <a:srgbClr val="000000"/>
                  </a:glow>
                </a:effectLst>
                <a:latin typeface="+mn-lt"/>
              </a:rPr>
              <a:t>Spiritual Fraud </a:t>
            </a:r>
            <a:r>
              <a:rPr lang="en-US" sz="9000" dirty="0" smtClean="0">
                <a:effectLst>
                  <a:glow rad="228600">
                    <a:srgbClr val="000000"/>
                  </a:glow>
                </a:effectLst>
                <a:latin typeface="+mn-lt"/>
              </a:rPr>
              <a:t>Alerts</a:t>
            </a:r>
            <a:endParaRPr lang="en-US" sz="9000" dirty="0">
              <a:effectLst>
                <a:glow rad="228600">
                  <a:srgbClr val="000000"/>
                </a:glo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497" y="1825624"/>
            <a:ext cx="11691670" cy="51094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5000" dirty="0"/>
              <a:t>Fraud Alert </a:t>
            </a:r>
            <a:r>
              <a:rPr lang="en-US" sz="5000" dirty="0" smtClean="0"/>
              <a:t>#2 </a:t>
            </a:r>
            <a:r>
              <a:rPr lang="en-US" sz="5000" dirty="0"/>
              <a:t>– False </a:t>
            </a:r>
            <a:r>
              <a:rPr lang="en-US" sz="5000" dirty="0" smtClean="0"/>
              <a:t>doctrines and doubt</a:t>
            </a:r>
            <a:endParaRPr lang="en-US" sz="5000" dirty="0"/>
          </a:p>
          <a:p>
            <a:pPr marL="0" indent="0" algn="just">
              <a:buNone/>
            </a:pPr>
            <a:endParaRPr lang="en-US" sz="2400" i="1" dirty="0" smtClean="0"/>
          </a:p>
          <a:p>
            <a:pPr marL="0" indent="0" algn="just">
              <a:buNone/>
            </a:pPr>
            <a:r>
              <a:rPr lang="en-US" sz="5000" i="1" dirty="0" smtClean="0"/>
              <a:t>Let </a:t>
            </a:r>
            <a:r>
              <a:rPr lang="en-US" sz="5000" i="1" dirty="0"/>
              <a:t>no one in any way deceive you, for it will not come unless the apostasy comes first, and the man of lawlessness is revealed, the son of destruction</a:t>
            </a:r>
            <a:r>
              <a:rPr lang="en-US" sz="5000" i="1" dirty="0" smtClean="0"/>
              <a:t>,</a:t>
            </a:r>
            <a:r>
              <a:rPr lang="en-US" sz="5000" dirty="0"/>
              <a:t> </a:t>
            </a:r>
            <a:r>
              <a:rPr lang="en-US" sz="5000" dirty="0" smtClean="0"/>
              <a:t>													2 Thessalonians 2:3</a:t>
            </a:r>
            <a:r>
              <a:rPr lang="en-US" sz="5000" i="1" dirty="0" smtClean="0"/>
              <a:t> 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407876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Autofit/>
          </a:bodyPr>
          <a:lstStyle/>
          <a:p>
            <a:pPr algn="ctr"/>
            <a:r>
              <a:rPr lang="en-US" sz="9000" dirty="0">
                <a:effectLst>
                  <a:glow rad="228600">
                    <a:srgbClr val="000000"/>
                  </a:glow>
                </a:effectLst>
                <a:latin typeface="+mn-lt"/>
              </a:rPr>
              <a:t>Spiritual Fraud </a:t>
            </a:r>
            <a:r>
              <a:rPr lang="en-US" sz="9000" dirty="0" smtClean="0">
                <a:effectLst>
                  <a:glow rad="228600">
                    <a:srgbClr val="000000"/>
                  </a:glow>
                </a:effectLst>
                <a:latin typeface="+mn-lt"/>
              </a:rPr>
              <a:t>Alerts</a:t>
            </a:r>
            <a:endParaRPr lang="en-US" sz="9000" dirty="0">
              <a:effectLst>
                <a:glow rad="228600">
                  <a:srgbClr val="000000"/>
                </a:glo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497" y="1825624"/>
            <a:ext cx="11691670" cy="51094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5000" dirty="0"/>
              <a:t>Fraud Alert </a:t>
            </a:r>
            <a:r>
              <a:rPr lang="en-US" sz="5000" dirty="0" smtClean="0"/>
              <a:t>#2 </a:t>
            </a:r>
            <a:r>
              <a:rPr lang="en-US" sz="5000" dirty="0"/>
              <a:t>– False </a:t>
            </a:r>
            <a:r>
              <a:rPr lang="en-US" sz="5000" dirty="0" smtClean="0"/>
              <a:t>doctrines and doubt</a:t>
            </a:r>
            <a:endParaRPr lang="en-US" sz="5000" dirty="0"/>
          </a:p>
          <a:p>
            <a:pPr marL="0" indent="0" algn="just">
              <a:buNone/>
            </a:pPr>
            <a:endParaRPr lang="en-US" sz="2400" i="1" dirty="0" smtClean="0"/>
          </a:p>
          <a:p>
            <a:pPr marL="0" indent="0" algn="just">
              <a:buNone/>
            </a:pPr>
            <a:r>
              <a:rPr lang="en-US" sz="5000" i="1" dirty="0" smtClean="0"/>
              <a:t>Now </a:t>
            </a:r>
            <a:r>
              <a:rPr lang="en-US" sz="5000" i="1" dirty="0"/>
              <a:t>the Spirit expressly says that in latter times some will depart from the faith, giving heed to deceiving spirits and doctrines of demons</a:t>
            </a:r>
            <a:r>
              <a:rPr lang="en-US" sz="5000" i="1" dirty="0" smtClean="0"/>
              <a:t>,</a:t>
            </a:r>
            <a:r>
              <a:rPr lang="en-US" sz="5000" dirty="0"/>
              <a:t> </a:t>
            </a:r>
            <a:r>
              <a:rPr lang="en-US" sz="5000" dirty="0" smtClean="0"/>
              <a:t>																		1 Timothy 4:1</a:t>
            </a:r>
            <a:r>
              <a:rPr lang="en-US" sz="5000" i="1" dirty="0" smtClean="0"/>
              <a:t> 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87761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Autofit/>
          </a:bodyPr>
          <a:lstStyle/>
          <a:p>
            <a:pPr algn="ctr"/>
            <a:r>
              <a:rPr lang="en-US" sz="9000" dirty="0">
                <a:effectLst>
                  <a:glow rad="228600">
                    <a:srgbClr val="000000"/>
                  </a:glow>
                </a:effectLst>
                <a:latin typeface="+mn-lt"/>
              </a:rPr>
              <a:t>Spiritual Fraud </a:t>
            </a:r>
            <a:r>
              <a:rPr lang="en-US" sz="9000" dirty="0" smtClean="0">
                <a:effectLst>
                  <a:glow rad="228600">
                    <a:srgbClr val="000000"/>
                  </a:glow>
                </a:effectLst>
                <a:latin typeface="+mn-lt"/>
              </a:rPr>
              <a:t>Alerts</a:t>
            </a:r>
            <a:endParaRPr lang="en-US" sz="9000" dirty="0">
              <a:effectLst>
                <a:glow rad="228600">
                  <a:srgbClr val="000000"/>
                </a:glo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497" y="1825624"/>
            <a:ext cx="11691670" cy="51094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5000" dirty="0"/>
              <a:t>Fraud Alert </a:t>
            </a:r>
            <a:r>
              <a:rPr lang="en-US" sz="5000" dirty="0" smtClean="0"/>
              <a:t>#2 </a:t>
            </a:r>
            <a:r>
              <a:rPr lang="en-US" sz="5000" dirty="0"/>
              <a:t>– False </a:t>
            </a:r>
            <a:r>
              <a:rPr lang="en-US" sz="5000" dirty="0" smtClean="0"/>
              <a:t>doctrines</a:t>
            </a:r>
          </a:p>
          <a:p>
            <a:pPr marL="0" indent="0" algn="just">
              <a:buNone/>
            </a:pPr>
            <a:r>
              <a:rPr lang="en-US" sz="5000" dirty="0" smtClean="0"/>
              <a:t>   False trust</a:t>
            </a:r>
          </a:p>
          <a:p>
            <a:pPr marL="0" indent="0" algn="just">
              <a:buNone/>
            </a:pPr>
            <a:r>
              <a:rPr lang="en-US" sz="5000" dirty="0"/>
              <a:t>	</a:t>
            </a:r>
            <a:r>
              <a:rPr lang="en-US" sz="5000" dirty="0" smtClean="0"/>
              <a:t>Confusing you with half-truths</a:t>
            </a:r>
          </a:p>
          <a:p>
            <a:pPr marL="0" indent="0" algn="just">
              <a:buNone/>
            </a:pPr>
            <a:r>
              <a:rPr lang="en-US" sz="5000" dirty="0"/>
              <a:t>	</a:t>
            </a:r>
            <a:r>
              <a:rPr lang="en-US" sz="5000" dirty="0" smtClean="0"/>
              <a:t>Deceiving you with meaningless ideas</a:t>
            </a:r>
          </a:p>
          <a:p>
            <a:pPr marL="0" indent="0" algn="just">
              <a:buNone/>
            </a:pPr>
            <a:r>
              <a:rPr lang="en-US" sz="5000" dirty="0"/>
              <a:t>	</a:t>
            </a:r>
            <a:r>
              <a:rPr lang="en-US" sz="5000" dirty="0" smtClean="0"/>
              <a:t>Scaring you with false confidence</a:t>
            </a:r>
          </a:p>
          <a:p>
            <a:pPr marL="0" indent="0" algn="just">
              <a:buNone/>
            </a:pPr>
            <a:r>
              <a:rPr lang="en-US" sz="5000" dirty="0"/>
              <a:t>	</a:t>
            </a:r>
            <a:r>
              <a:rPr lang="en-US" sz="5000" dirty="0" smtClean="0"/>
              <a:t>Seeing everyone believe in it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27120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Autofit/>
          </a:bodyPr>
          <a:lstStyle/>
          <a:p>
            <a:pPr algn="ctr"/>
            <a:r>
              <a:rPr lang="en-US" sz="9000" dirty="0">
                <a:effectLst>
                  <a:glow rad="228600">
                    <a:srgbClr val="000000"/>
                  </a:glow>
                </a:effectLst>
                <a:latin typeface="+mn-lt"/>
              </a:rPr>
              <a:t>Spiritual Fraud </a:t>
            </a:r>
            <a:r>
              <a:rPr lang="en-US" sz="9000" dirty="0" smtClean="0">
                <a:effectLst>
                  <a:glow rad="228600">
                    <a:srgbClr val="000000"/>
                  </a:glow>
                </a:effectLst>
                <a:latin typeface="+mn-lt"/>
              </a:rPr>
              <a:t>Alerts</a:t>
            </a:r>
            <a:endParaRPr lang="en-US" sz="9000" dirty="0">
              <a:effectLst>
                <a:glow rad="228600">
                  <a:srgbClr val="000000"/>
                </a:glo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497" y="1825624"/>
            <a:ext cx="11691670" cy="51094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5000" dirty="0"/>
              <a:t>Fraud Alert </a:t>
            </a:r>
            <a:r>
              <a:rPr lang="en-US" sz="5000" dirty="0" smtClean="0"/>
              <a:t>#2 </a:t>
            </a:r>
            <a:r>
              <a:rPr lang="en-US" sz="5000" dirty="0"/>
              <a:t>– False </a:t>
            </a:r>
            <a:r>
              <a:rPr lang="en-US" sz="5000" dirty="0" smtClean="0"/>
              <a:t>doctrines</a:t>
            </a:r>
          </a:p>
          <a:p>
            <a:pPr marL="0" indent="0" algn="just">
              <a:buNone/>
            </a:pPr>
            <a:r>
              <a:rPr lang="en-US" sz="5000" dirty="0" smtClean="0"/>
              <a:t>How can you be safe?</a:t>
            </a:r>
          </a:p>
          <a:p>
            <a:pPr marL="0" indent="0" algn="just">
              <a:buNone/>
            </a:pPr>
            <a:endParaRPr lang="en-US" sz="5000" dirty="0"/>
          </a:p>
          <a:p>
            <a:pPr marL="0" indent="0" algn="just">
              <a:buNone/>
            </a:pPr>
            <a:r>
              <a:rPr lang="en-US" sz="5000" i="1" dirty="0" smtClean="0"/>
              <a:t>Test </a:t>
            </a:r>
            <a:r>
              <a:rPr lang="en-US" sz="5000" i="1" dirty="0"/>
              <a:t>all things; hold fast what is </a:t>
            </a:r>
            <a:r>
              <a:rPr lang="en-US" sz="5000" i="1" dirty="0" smtClean="0"/>
              <a:t>good. </a:t>
            </a:r>
            <a:r>
              <a:rPr lang="en-US" sz="5000" i="1" dirty="0"/>
              <a:t>Abstain from every form of evil</a:t>
            </a:r>
            <a:r>
              <a:rPr lang="en-US" sz="5000" dirty="0" smtClean="0"/>
              <a:t>.</a:t>
            </a:r>
            <a:r>
              <a:rPr lang="en-US" sz="5000" dirty="0"/>
              <a:t> </a:t>
            </a:r>
            <a:r>
              <a:rPr lang="en-US" sz="5000" dirty="0" smtClean="0"/>
              <a:t>									1 Thessalonians </a:t>
            </a:r>
            <a:r>
              <a:rPr lang="en-US" sz="5000" dirty="0"/>
              <a:t>5:21-22 </a:t>
            </a:r>
          </a:p>
        </p:txBody>
      </p:sp>
    </p:spTree>
    <p:extLst>
      <p:ext uri="{BB962C8B-B14F-4D97-AF65-F5344CB8AC3E}">
        <p14:creationId xmlns:p14="http://schemas.microsoft.com/office/powerpoint/2010/main" val="398150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Autofit/>
          </a:bodyPr>
          <a:lstStyle/>
          <a:p>
            <a:pPr algn="ctr"/>
            <a:r>
              <a:rPr lang="en-US" sz="9000" dirty="0">
                <a:effectLst>
                  <a:glow rad="228600">
                    <a:srgbClr val="000000"/>
                  </a:glow>
                </a:effectLst>
                <a:latin typeface="+mn-lt"/>
              </a:rPr>
              <a:t>Spiritual Fraud </a:t>
            </a:r>
            <a:r>
              <a:rPr lang="en-US" sz="9000" dirty="0" smtClean="0">
                <a:effectLst>
                  <a:glow rad="228600">
                    <a:srgbClr val="000000"/>
                  </a:glow>
                </a:effectLst>
                <a:latin typeface="+mn-lt"/>
              </a:rPr>
              <a:t>Alerts</a:t>
            </a:r>
            <a:endParaRPr lang="en-US" sz="9000" dirty="0">
              <a:effectLst>
                <a:glow rad="228600">
                  <a:srgbClr val="000000"/>
                </a:glo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497" y="1825624"/>
            <a:ext cx="11691670" cy="51094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5000" dirty="0"/>
              <a:t>Fraud Alert </a:t>
            </a:r>
            <a:r>
              <a:rPr lang="en-US" sz="5000" dirty="0" smtClean="0"/>
              <a:t>#3 </a:t>
            </a:r>
            <a:r>
              <a:rPr lang="en-US" sz="5000" dirty="0"/>
              <a:t>– </a:t>
            </a:r>
            <a:r>
              <a:rPr lang="en-US" sz="5000" dirty="0" smtClean="0"/>
              <a:t>Appeal to emotion</a:t>
            </a:r>
          </a:p>
          <a:p>
            <a:pPr marL="0" indent="0" algn="just">
              <a:buNone/>
            </a:pPr>
            <a:r>
              <a:rPr lang="en-US" sz="5000" i="1" dirty="0" smtClean="0"/>
              <a:t>Let </a:t>
            </a:r>
            <a:r>
              <a:rPr lang="en-US" sz="5000" i="1" dirty="0"/>
              <a:t>no one keep defrauding you of your prize by delighting in self-abasement and the worship of the angels, taking his stand on visions he has seen, inflated without cause by his fleshly </a:t>
            </a:r>
            <a:r>
              <a:rPr lang="en-US" sz="5000" i="1" dirty="0" smtClean="0"/>
              <a:t>mind</a:t>
            </a:r>
            <a:r>
              <a:rPr lang="en-US" sz="5000" dirty="0" smtClean="0"/>
              <a:t> 														Colossians </a:t>
            </a:r>
            <a:r>
              <a:rPr lang="en-US" sz="5000" dirty="0"/>
              <a:t>2:18 </a:t>
            </a:r>
          </a:p>
        </p:txBody>
      </p:sp>
    </p:spTree>
    <p:extLst>
      <p:ext uri="{BB962C8B-B14F-4D97-AF65-F5344CB8AC3E}">
        <p14:creationId xmlns:p14="http://schemas.microsoft.com/office/powerpoint/2010/main" val="182230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Autofit/>
          </a:bodyPr>
          <a:lstStyle/>
          <a:p>
            <a:pPr algn="ctr"/>
            <a:r>
              <a:rPr lang="en-US" sz="9900" dirty="0" smtClean="0">
                <a:effectLst>
                  <a:glow rad="228600">
                    <a:srgbClr val="000000"/>
                  </a:glow>
                </a:effectLst>
                <a:latin typeface="+mn-lt"/>
              </a:rPr>
              <a:t>John 4:7-14</a:t>
            </a:r>
            <a:endParaRPr lang="en-US" sz="9900" dirty="0">
              <a:effectLst>
                <a:glow rad="228600">
                  <a:srgbClr val="000000"/>
                </a:glo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299" y="1690689"/>
            <a:ext cx="11703836" cy="50294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5000" dirty="0" smtClean="0"/>
              <a:t>The Samaritan Woman</a:t>
            </a:r>
          </a:p>
          <a:p>
            <a:pPr marL="0" indent="0" algn="just">
              <a:buNone/>
            </a:pPr>
            <a:r>
              <a:rPr lang="en-US" sz="5000" dirty="0" smtClean="0"/>
              <a:t>Jesus </a:t>
            </a:r>
            <a:r>
              <a:rPr lang="en-US" sz="5000" dirty="0" smtClean="0"/>
              <a:t>and the Living </a:t>
            </a:r>
            <a:r>
              <a:rPr lang="en-US" sz="5000" dirty="0" smtClean="0"/>
              <a:t>Water</a:t>
            </a:r>
          </a:p>
          <a:p>
            <a:pPr marL="0" indent="0" algn="just">
              <a:buNone/>
            </a:pPr>
            <a:r>
              <a:rPr lang="en-US" sz="5000" dirty="0"/>
              <a:t>	</a:t>
            </a:r>
            <a:r>
              <a:rPr lang="en-US" sz="5000" dirty="0" smtClean="0"/>
              <a:t>John 7:37-39</a:t>
            </a:r>
            <a:r>
              <a:rPr lang="en-US" sz="5000" dirty="0" smtClean="0"/>
              <a:t> </a:t>
            </a:r>
            <a:endParaRPr lang="en-US" sz="5000" dirty="0" smtClean="0"/>
          </a:p>
        </p:txBody>
      </p:sp>
    </p:spTree>
    <p:extLst>
      <p:ext uri="{BB962C8B-B14F-4D97-AF65-F5344CB8AC3E}">
        <p14:creationId xmlns:p14="http://schemas.microsoft.com/office/powerpoint/2010/main" val="289760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Autofit/>
          </a:bodyPr>
          <a:lstStyle/>
          <a:p>
            <a:pPr algn="ctr"/>
            <a:r>
              <a:rPr lang="en-US" sz="9000" dirty="0">
                <a:effectLst>
                  <a:glow rad="228600">
                    <a:srgbClr val="000000"/>
                  </a:glow>
                </a:effectLst>
                <a:latin typeface="+mn-lt"/>
              </a:rPr>
              <a:t>Spiritual Fraud </a:t>
            </a:r>
            <a:r>
              <a:rPr lang="en-US" sz="9000" dirty="0" smtClean="0">
                <a:effectLst>
                  <a:glow rad="228600">
                    <a:srgbClr val="000000"/>
                  </a:glow>
                </a:effectLst>
                <a:latin typeface="+mn-lt"/>
              </a:rPr>
              <a:t>Alerts</a:t>
            </a:r>
            <a:endParaRPr lang="en-US" sz="9000" dirty="0">
              <a:effectLst>
                <a:glow rad="228600">
                  <a:srgbClr val="000000"/>
                </a:glo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497" y="1825624"/>
            <a:ext cx="11691670" cy="51094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5000" dirty="0"/>
              <a:t>Fraud Alert </a:t>
            </a:r>
            <a:r>
              <a:rPr lang="en-US" sz="5000" dirty="0" smtClean="0"/>
              <a:t>#3 </a:t>
            </a:r>
            <a:r>
              <a:rPr lang="en-US" sz="5000" dirty="0"/>
              <a:t>– </a:t>
            </a:r>
            <a:r>
              <a:rPr lang="en-US" sz="5000" dirty="0" smtClean="0"/>
              <a:t>Appeal to emotion</a:t>
            </a:r>
          </a:p>
          <a:p>
            <a:pPr marL="0" indent="0" algn="just">
              <a:buNone/>
            </a:pPr>
            <a:r>
              <a:rPr lang="en-US" sz="5000" i="1" dirty="0" smtClean="0"/>
              <a:t>Indeed </a:t>
            </a:r>
            <a:r>
              <a:rPr lang="en-US" sz="5000" i="1" dirty="0"/>
              <a:t>they are prophets of the deceit of their own </a:t>
            </a:r>
            <a:r>
              <a:rPr lang="en-US" sz="5000" i="1" dirty="0" smtClean="0"/>
              <a:t>heart</a:t>
            </a:r>
            <a:r>
              <a:rPr lang="en-US" sz="5000" dirty="0" smtClean="0"/>
              <a:t>															Jeremiah 23:26</a:t>
            </a:r>
          </a:p>
          <a:p>
            <a:pPr marL="0" indent="0" algn="just">
              <a:buNone/>
            </a:pPr>
            <a:endParaRPr lang="en-US" sz="1200" dirty="0" smtClean="0"/>
          </a:p>
          <a:p>
            <a:pPr marL="0" indent="0" algn="just">
              <a:buNone/>
            </a:pPr>
            <a:r>
              <a:rPr lang="en-US" sz="5000" i="1" dirty="0" smtClean="0"/>
              <a:t>The </a:t>
            </a:r>
            <a:r>
              <a:rPr lang="en-US" sz="5000" i="1" dirty="0"/>
              <a:t>heart is more deceitful than all </a:t>
            </a:r>
            <a:r>
              <a:rPr lang="en-US" sz="5000" i="1" dirty="0" smtClean="0"/>
              <a:t>else</a:t>
            </a:r>
            <a:r>
              <a:rPr lang="en-US" sz="5000" dirty="0" smtClean="0"/>
              <a:t>….								Jeremiah </a:t>
            </a:r>
            <a:r>
              <a:rPr lang="en-US" sz="5000" dirty="0"/>
              <a:t>17:9 </a:t>
            </a:r>
          </a:p>
        </p:txBody>
      </p:sp>
    </p:spTree>
    <p:extLst>
      <p:ext uri="{BB962C8B-B14F-4D97-AF65-F5344CB8AC3E}">
        <p14:creationId xmlns:p14="http://schemas.microsoft.com/office/powerpoint/2010/main" val="142311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Autofit/>
          </a:bodyPr>
          <a:lstStyle/>
          <a:p>
            <a:pPr algn="ctr"/>
            <a:r>
              <a:rPr lang="en-US" sz="9000" dirty="0">
                <a:effectLst>
                  <a:glow rad="228600">
                    <a:srgbClr val="000000"/>
                  </a:glow>
                </a:effectLst>
                <a:latin typeface="+mn-lt"/>
              </a:rPr>
              <a:t>Spiritual Fraud </a:t>
            </a:r>
            <a:r>
              <a:rPr lang="en-US" sz="9000" dirty="0" smtClean="0">
                <a:effectLst>
                  <a:glow rad="228600">
                    <a:srgbClr val="000000"/>
                  </a:glow>
                </a:effectLst>
                <a:latin typeface="+mn-lt"/>
              </a:rPr>
              <a:t>Alerts</a:t>
            </a:r>
            <a:endParaRPr lang="en-US" sz="9000" dirty="0">
              <a:effectLst>
                <a:glow rad="228600">
                  <a:srgbClr val="000000"/>
                </a:glo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497" y="1825624"/>
            <a:ext cx="11691670" cy="51094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5000" dirty="0"/>
              <a:t>Fraud Alert </a:t>
            </a:r>
            <a:r>
              <a:rPr lang="en-US" sz="5000" dirty="0" smtClean="0"/>
              <a:t>#3 </a:t>
            </a:r>
            <a:r>
              <a:rPr lang="en-US" sz="5000" dirty="0"/>
              <a:t>– </a:t>
            </a:r>
            <a:r>
              <a:rPr lang="en-US" sz="5000" dirty="0" smtClean="0"/>
              <a:t>Appeal to emotion	</a:t>
            </a:r>
          </a:p>
          <a:p>
            <a:pPr marL="0" indent="0" algn="just">
              <a:buNone/>
            </a:pPr>
            <a:r>
              <a:rPr lang="en-US" sz="5000" dirty="0" smtClean="0"/>
              <a:t>   Playing on emotions</a:t>
            </a:r>
          </a:p>
          <a:p>
            <a:pPr marL="0" indent="0" algn="just">
              <a:buNone/>
            </a:pPr>
            <a:r>
              <a:rPr lang="en-US" sz="5000" dirty="0"/>
              <a:t>	</a:t>
            </a:r>
            <a:r>
              <a:rPr lang="en-US" sz="5000" dirty="0" smtClean="0"/>
              <a:t>Making choices based on feelings</a:t>
            </a:r>
          </a:p>
          <a:p>
            <a:pPr marL="0" indent="0" algn="just">
              <a:buNone/>
            </a:pPr>
            <a:r>
              <a:rPr lang="en-US" sz="5000" dirty="0"/>
              <a:t>	</a:t>
            </a:r>
            <a:r>
              <a:rPr lang="en-US" sz="5000" dirty="0" smtClean="0"/>
              <a:t>Choosing what seems right</a:t>
            </a:r>
          </a:p>
          <a:p>
            <a:pPr marL="0" indent="0" algn="just">
              <a:buNone/>
            </a:pPr>
            <a:r>
              <a:rPr lang="en-US" sz="5000" dirty="0"/>
              <a:t>	</a:t>
            </a:r>
            <a:endParaRPr lang="en-US" sz="5000" dirty="0" smtClean="0"/>
          </a:p>
        </p:txBody>
      </p:sp>
    </p:spTree>
    <p:extLst>
      <p:ext uri="{BB962C8B-B14F-4D97-AF65-F5344CB8AC3E}">
        <p14:creationId xmlns:p14="http://schemas.microsoft.com/office/powerpoint/2010/main" val="290851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Autofit/>
          </a:bodyPr>
          <a:lstStyle/>
          <a:p>
            <a:pPr algn="ctr"/>
            <a:r>
              <a:rPr lang="en-US" sz="9000" dirty="0">
                <a:effectLst>
                  <a:glow rad="228600">
                    <a:srgbClr val="000000"/>
                  </a:glow>
                </a:effectLst>
                <a:latin typeface="+mn-lt"/>
              </a:rPr>
              <a:t>Spiritual Fraud </a:t>
            </a:r>
            <a:r>
              <a:rPr lang="en-US" sz="9000" dirty="0" smtClean="0">
                <a:effectLst>
                  <a:glow rad="228600">
                    <a:srgbClr val="000000"/>
                  </a:glow>
                </a:effectLst>
                <a:latin typeface="+mn-lt"/>
              </a:rPr>
              <a:t>Alerts</a:t>
            </a:r>
            <a:endParaRPr lang="en-US" sz="9000" dirty="0">
              <a:effectLst>
                <a:glow rad="228600">
                  <a:srgbClr val="000000"/>
                </a:glo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497" y="1825624"/>
            <a:ext cx="11691670" cy="51094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5000" dirty="0"/>
              <a:t>Fraud Alert </a:t>
            </a:r>
            <a:r>
              <a:rPr lang="en-US" sz="5000" dirty="0" smtClean="0"/>
              <a:t>#3 </a:t>
            </a:r>
            <a:r>
              <a:rPr lang="en-US" sz="5000" dirty="0"/>
              <a:t>– </a:t>
            </a:r>
            <a:r>
              <a:rPr lang="en-US" sz="5000" dirty="0" smtClean="0"/>
              <a:t>Appeal to emotion	</a:t>
            </a:r>
          </a:p>
          <a:p>
            <a:pPr marL="0" indent="0" algn="just">
              <a:buNone/>
            </a:pPr>
            <a:r>
              <a:rPr lang="en-US" sz="5000" dirty="0" smtClean="0"/>
              <a:t>How can you be safe?</a:t>
            </a:r>
          </a:p>
          <a:p>
            <a:pPr marL="0" indent="0" algn="just">
              <a:buNone/>
            </a:pPr>
            <a:endParaRPr lang="en-US" sz="5000" dirty="0"/>
          </a:p>
          <a:p>
            <a:pPr marL="0" indent="0" algn="just">
              <a:buNone/>
            </a:pPr>
            <a:r>
              <a:rPr lang="en-US" sz="5000" i="1" dirty="0" smtClean="0"/>
              <a:t>Trust </a:t>
            </a:r>
            <a:r>
              <a:rPr lang="en-US" sz="5000" i="1" dirty="0"/>
              <a:t>in the LORD with all your heart, </a:t>
            </a:r>
            <a:r>
              <a:rPr lang="en-US" sz="5000" i="1" dirty="0" smtClean="0"/>
              <a:t>and </a:t>
            </a:r>
            <a:r>
              <a:rPr lang="en-US" sz="5000" i="1" dirty="0"/>
              <a:t>do not lean on your own understanding</a:t>
            </a:r>
            <a:r>
              <a:rPr lang="en-US" sz="5000" dirty="0" smtClean="0"/>
              <a:t>.</a:t>
            </a:r>
            <a:r>
              <a:rPr lang="en-US" sz="5000" dirty="0"/>
              <a:t> 	</a:t>
            </a:r>
            <a:r>
              <a:rPr lang="en-US" sz="5000" dirty="0" smtClean="0"/>
              <a:t>								Proverbs </a:t>
            </a:r>
            <a:r>
              <a:rPr lang="en-US" sz="5000" dirty="0"/>
              <a:t>3:5 </a:t>
            </a:r>
            <a:endParaRPr lang="en-US" sz="5000" dirty="0" smtClean="0"/>
          </a:p>
        </p:txBody>
      </p:sp>
    </p:spTree>
    <p:extLst>
      <p:ext uri="{BB962C8B-B14F-4D97-AF65-F5344CB8AC3E}">
        <p14:creationId xmlns:p14="http://schemas.microsoft.com/office/powerpoint/2010/main" val="30855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Autofit/>
          </a:bodyPr>
          <a:lstStyle/>
          <a:p>
            <a:pPr algn="ctr"/>
            <a:r>
              <a:rPr lang="en-US" sz="9000" dirty="0">
                <a:effectLst>
                  <a:glow rad="228600">
                    <a:srgbClr val="000000"/>
                  </a:glow>
                </a:effectLst>
                <a:latin typeface="+mn-lt"/>
              </a:rPr>
              <a:t>Spiritual Fraud </a:t>
            </a:r>
            <a:r>
              <a:rPr lang="en-US" sz="9000" dirty="0" smtClean="0">
                <a:effectLst>
                  <a:glow rad="228600">
                    <a:srgbClr val="000000"/>
                  </a:glow>
                </a:effectLst>
                <a:latin typeface="+mn-lt"/>
              </a:rPr>
              <a:t>Alerts</a:t>
            </a:r>
            <a:endParaRPr lang="en-US" sz="9000" dirty="0">
              <a:effectLst>
                <a:glow rad="228600">
                  <a:srgbClr val="000000"/>
                </a:glo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497" y="1825624"/>
            <a:ext cx="11691670" cy="51094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5000" dirty="0"/>
              <a:t>Fraud Alert </a:t>
            </a:r>
            <a:r>
              <a:rPr lang="en-US" sz="5000" dirty="0" smtClean="0"/>
              <a:t>#3 </a:t>
            </a:r>
            <a:r>
              <a:rPr lang="en-US" sz="5000" dirty="0"/>
              <a:t>– </a:t>
            </a:r>
            <a:r>
              <a:rPr lang="en-US" sz="5000" dirty="0" smtClean="0"/>
              <a:t>Appeal to emotion	</a:t>
            </a:r>
          </a:p>
          <a:p>
            <a:pPr marL="0" indent="0" algn="just">
              <a:buNone/>
            </a:pPr>
            <a:r>
              <a:rPr lang="en-US" sz="5000" dirty="0" smtClean="0"/>
              <a:t>How can you be safe?</a:t>
            </a:r>
          </a:p>
          <a:p>
            <a:pPr marL="0" indent="0" algn="just">
              <a:buNone/>
            </a:pPr>
            <a:endParaRPr lang="en-US" sz="5000" dirty="0"/>
          </a:p>
          <a:p>
            <a:pPr marL="0" indent="0" algn="just">
              <a:buNone/>
            </a:pPr>
            <a:r>
              <a:rPr lang="en-US" sz="5000" i="1" dirty="0" smtClean="0"/>
              <a:t>So </a:t>
            </a:r>
            <a:r>
              <a:rPr lang="en-US" sz="5000" i="1" dirty="0"/>
              <a:t>then faith comes by hearing, and hearing by the word of God</a:t>
            </a:r>
            <a:r>
              <a:rPr lang="en-US" sz="5000" i="1" dirty="0" smtClean="0"/>
              <a:t>.</a:t>
            </a:r>
            <a:r>
              <a:rPr lang="en-US" sz="5000" dirty="0"/>
              <a:t> </a:t>
            </a:r>
            <a:r>
              <a:rPr lang="en-US" sz="5000" dirty="0" smtClean="0"/>
              <a:t>														Romans </a:t>
            </a:r>
            <a:r>
              <a:rPr lang="en-US" sz="5000" dirty="0"/>
              <a:t>10:17</a:t>
            </a:r>
            <a:r>
              <a:rPr lang="en-US" sz="5000" i="1" dirty="0"/>
              <a:t> </a:t>
            </a:r>
            <a:endParaRPr lang="en-US" sz="5000" dirty="0" smtClean="0"/>
          </a:p>
        </p:txBody>
      </p:sp>
    </p:spTree>
    <p:extLst>
      <p:ext uri="{BB962C8B-B14F-4D97-AF65-F5344CB8AC3E}">
        <p14:creationId xmlns:p14="http://schemas.microsoft.com/office/powerpoint/2010/main" val="196370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29959" y="147291"/>
            <a:ext cx="3484485" cy="1178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Babylon Bee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802" y="307929"/>
            <a:ext cx="25908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4216893" y="2015232"/>
            <a:ext cx="843379" cy="16867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6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29959" y="147291"/>
            <a:ext cx="3484485" cy="1178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9" y="88776"/>
            <a:ext cx="6369463" cy="6653814"/>
          </a:xfrm>
          <a:prstGeom prst="rect">
            <a:avLst/>
          </a:prstGeom>
        </p:spPr>
      </p:pic>
      <p:pic>
        <p:nvPicPr>
          <p:cNvPr id="1026" name="Picture 2" descr="Babylon Bee 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802" y="307929"/>
            <a:ext cx="25908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4216893" y="2015232"/>
            <a:ext cx="843379" cy="16867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8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29959" y="147291"/>
            <a:ext cx="3484485" cy="1178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0396" y="1775533"/>
            <a:ext cx="5273336" cy="480281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800" dirty="0"/>
              <a:t>“</a:t>
            </a:r>
            <a:r>
              <a:rPr lang="en-US" sz="4800" i="1" dirty="0"/>
              <a:t>Yeah, almost had you this time,” said Satan. “I just keep packaging up sin and self-worship as a virtue, but people like that, you know</a:t>
            </a:r>
            <a:r>
              <a:rPr lang="en-US" sz="4800" dirty="0"/>
              <a:t>.”</a:t>
            </a:r>
            <a:endParaRPr lang="en-US" sz="4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9" y="88776"/>
            <a:ext cx="6369463" cy="6653814"/>
          </a:xfrm>
          <a:prstGeom prst="rect">
            <a:avLst/>
          </a:prstGeom>
        </p:spPr>
      </p:pic>
      <p:pic>
        <p:nvPicPr>
          <p:cNvPr id="1026" name="Picture 2" descr="Babylon Bee 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802" y="307929"/>
            <a:ext cx="25908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4216893" y="2015232"/>
            <a:ext cx="843379" cy="16867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effectLst>
                  <a:glow rad="228600">
                    <a:srgbClr val="000000"/>
                  </a:glow>
                </a:effectLst>
                <a:latin typeface="+mn-lt"/>
              </a:rPr>
              <a:t>The Constant Admonition</a:t>
            </a:r>
            <a:endParaRPr lang="en-US" sz="8000" dirty="0">
              <a:effectLst>
                <a:glow rad="228600">
                  <a:srgbClr val="000000"/>
                </a:glo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497" y="1825624"/>
            <a:ext cx="11377401" cy="51094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800" dirty="0" smtClean="0"/>
              <a:t>“</a:t>
            </a:r>
            <a:r>
              <a:rPr lang="en-US" sz="4800" i="1" dirty="0" smtClean="0"/>
              <a:t>Do not be deceived</a:t>
            </a:r>
            <a:r>
              <a:rPr lang="en-US" sz="4800" dirty="0" smtClean="0"/>
              <a:t>”</a:t>
            </a:r>
          </a:p>
          <a:p>
            <a:pPr marL="0" indent="0" algn="just">
              <a:buNone/>
            </a:pPr>
            <a:r>
              <a:rPr lang="en-US" sz="4800" dirty="0"/>
              <a:t>	</a:t>
            </a:r>
            <a:r>
              <a:rPr lang="en-US" sz="4800" dirty="0" smtClean="0"/>
              <a:t>Galatians 6:7</a:t>
            </a:r>
          </a:p>
          <a:p>
            <a:pPr marL="0" indent="0" algn="just">
              <a:buNone/>
            </a:pPr>
            <a:r>
              <a:rPr lang="en-US" sz="4800" dirty="0"/>
              <a:t>	</a:t>
            </a:r>
            <a:r>
              <a:rPr lang="en-US" sz="4800" dirty="0" smtClean="0"/>
              <a:t>1 Corinthians 15:33</a:t>
            </a:r>
          </a:p>
          <a:p>
            <a:pPr marL="0" indent="0" algn="just">
              <a:buNone/>
            </a:pPr>
            <a:r>
              <a:rPr lang="en-US" sz="4800" dirty="0"/>
              <a:t>	</a:t>
            </a:r>
            <a:r>
              <a:rPr lang="en-US" sz="4800" dirty="0" smtClean="0"/>
              <a:t>1 Corinthians 6:9</a:t>
            </a:r>
            <a:endParaRPr lang="en-US" sz="4800" dirty="0" smtClean="0"/>
          </a:p>
        </p:txBody>
      </p:sp>
    </p:spTree>
    <p:extLst>
      <p:ext uri="{BB962C8B-B14F-4D97-AF65-F5344CB8AC3E}">
        <p14:creationId xmlns:p14="http://schemas.microsoft.com/office/powerpoint/2010/main" val="160561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effectLst>
                  <a:glow rad="228600">
                    <a:srgbClr val="000000"/>
                  </a:glow>
                </a:effectLst>
                <a:latin typeface="+mn-lt"/>
              </a:rPr>
              <a:t>The Constant Admonition</a:t>
            </a:r>
            <a:endParaRPr lang="en-US" sz="8000" dirty="0">
              <a:effectLst>
                <a:glow rad="228600">
                  <a:srgbClr val="000000"/>
                </a:glo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497" y="1825624"/>
            <a:ext cx="11377401" cy="51094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800" dirty="0" smtClean="0"/>
              <a:t>“</a:t>
            </a:r>
            <a:r>
              <a:rPr lang="en-US" sz="4800" i="1" dirty="0" smtClean="0"/>
              <a:t>Do not be deceived</a:t>
            </a:r>
            <a:r>
              <a:rPr lang="en-US" sz="4800" dirty="0" smtClean="0"/>
              <a:t>”</a:t>
            </a:r>
          </a:p>
          <a:p>
            <a:pPr marL="0" indent="0" algn="just">
              <a:buNone/>
            </a:pPr>
            <a:endParaRPr lang="en-US" sz="4800" i="1" dirty="0" smtClean="0"/>
          </a:p>
          <a:p>
            <a:pPr marL="0" indent="0" algn="just">
              <a:buNone/>
            </a:pPr>
            <a:r>
              <a:rPr lang="en-US" sz="4800" i="1" dirty="0" smtClean="0"/>
              <a:t>But </a:t>
            </a:r>
            <a:r>
              <a:rPr lang="en-US" sz="4800" i="1" dirty="0"/>
              <a:t>I fear, lest somehow, as the serpent deceived Eve by his craftiness, so your minds may be corrupted from the simplicity that is in Christ</a:t>
            </a:r>
            <a:r>
              <a:rPr lang="en-US" sz="4800" dirty="0" smtClean="0"/>
              <a:t>.</a:t>
            </a:r>
            <a:r>
              <a:rPr lang="en-US" sz="4800" dirty="0"/>
              <a:t> </a:t>
            </a:r>
            <a:r>
              <a:rPr lang="en-US" sz="4800" dirty="0" smtClean="0"/>
              <a:t>																2 </a:t>
            </a:r>
            <a:r>
              <a:rPr lang="en-US" sz="4800" dirty="0"/>
              <a:t>Corinthians 11:3 </a:t>
            </a:r>
            <a:endParaRPr lang="en-US" sz="4800" dirty="0" smtClean="0"/>
          </a:p>
        </p:txBody>
      </p:sp>
    </p:spTree>
    <p:extLst>
      <p:ext uri="{BB962C8B-B14F-4D97-AF65-F5344CB8AC3E}">
        <p14:creationId xmlns:p14="http://schemas.microsoft.com/office/powerpoint/2010/main" val="224690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Autofit/>
          </a:bodyPr>
          <a:lstStyle/>
          <a:p>
            <a:pPr algn="ctr"/>
            <a:r>
              <a:rPr lang="en-US" sz="9900" dirty="0" smtClean="0">
                <a:effectLst>
                  <a:glow rad="228600">
                    <a:srgbClr val="000000"/>
                  </a:glow>
                </a:effectLst>
                <a:latin typeface="+mn-lt"/>
              </a:rPr>
              <a:t>John </a:t>
            </a:r>
            <a:r>
              <a:rPr lang="en-US" sz="9900" dirty="0" smtClean="0">
                <a:effectLst>
                  <a:glow rad="228600">
                    <a:srgbClr val="000000"/>
                  </a:glow>
                </a:effectLst>
                <a:latin typeface="+mn-lt"/>
              </a:rPr>
              <a:t>4:15-24</a:t>
            </a:r>
            <a:endParaRPr lang="en-US" sz="9900" dirty="0">
              <a:effectLst>
                <a:glow rad="228600">
                  <a:srgbClr val="000000"/>
                </a:glo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299" y="1690689"/>
            <a:ext cx="11703836" cy="50294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5000" dirty="0" smtClean="0"/>
              <a:t>The Samaritan Woman</a:t>
            </a:r>
          </a:p>
          <a:p>
            <a:pPr marL="0" indent="0" algn="just">
              <a:buNone/>
            </a:pPr>
            <a:r>
              <a:rPr lang="en-US" sz="5000" dirty="0"/>
              <a:t>	</a:t>
            </a:r>
            <a:r>
              <a:rPr lang="en-US" sz="5000" dirty="0" smtClean="0"/>
              <a:t>Her marriage(s)</a:t>
            </a:r>
          </a:p>
          <a:p>
            <a:pPr marL="0" indent="0" algn="just">
              <a:buNone/>
            </a:pPr>
            <a:r>
              <a:rPr lang="en-US" sz="5000" dirty="0"/>
              <a:t>	</a:t>
            </a:r>
            <a:r>
              <a:rPr lang="en-US" sz="5000" dirty="0" smtClean="0"/>
              <a:t>Jesus as a prophet</a:t>
            </a:r>
          </a:p>
          <a:p>
            <a:pPr marL="0" indent="0" algn="just">
              <a:buNone/>
            </a:pPr>
            <a:r>
              <a:rPr lang="en-US" sz="5000" dirty="0" smtClean="0"/>
              <a:t>The place of worship</a:t>
            </a:r>
          </a:p>
          <a:p>
            <a:pPr marL="0" indent="0" algn="just">
              <a:buNone/>
            </a:pPr>
            <a:r>
              <a:rPr lang="en-US" sz="5000" dirty="0"/>
              <a:t>	</a:t>
            </a:r>
            <a:r>
              <a:rPr lang="en-US" sz="5000" dirty="0" smtClean="0"/>
              <a:t>Salvation (knowledge) is of the Jews</a:t>
            </a:r>
          </a:p>
          <a:p>
            <a:pPr marL="0" indent="0" algn="just">
              <a:buNone/>
            </a:pPr>
            <a:r>
              <a:rPr lang="en-US" sz="5000" dirty="0"/>
              <a:t>	</a:t>
            </a:r>
            <a:endParaRPr lang="en-US" sz="5000" dirty="0" smtClean="0"/>
          </a:p>
        </p:txBody>
      </p:sp>
    </p:spTree>
    <p:extLst>
      <p:ext uri="{BB962C8B-B14F-4D97-AF65-F5344CB8AC3E}">
        <p14:creationId xmlns:p14="http://schemas.microsoft.com/office/powerpoint/2010/main" val="379332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Autofit/>
          </a:bodyPr>
          <a:lstStyle/>
          <a:p>
            <a:pPr algn="ctr"/>
            <a:r>
              <a:rPr lang="en-US" sz="7600" dirty="0" smtClean="0">
                <a:effectLst>
                  <a:glow rad="228600">
                    <a:srgbClr val="000000"/>
                  </a:glow>
                </a:effectLst>
                <a:latin typeface="+mn-lt"/>
              </a:rPr>
              <a:t>The Simplicity That is in Christ</a:t>
            </a:r>
            <a:endParaRPr lang="en-US" sz="7600" dirty="0">
              <a:effectLst>
                <a:glow rad="228600">
                  <a:srgbClr val="000000"/>
                </a:glo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497" y="1825624"/>
            <a:ext cx="11377401" cy="51094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800" dirty="0" smtClean="0"/>
              <a:t>Hearing and believing – John 5:24</a:t>
            </a:r>
          </a:p>
          <a:p>
            <a:pPr marL="0" indent="0" algn="just">
              <a:buNone/>
            </a:pPr>
            <a:r>
              <a:rPr lang="en-US" sz="4800" dirty="0"/>
              <a:t>	</a:t>
            </a:r>
            <a:r>
              <a:rPr lang="en-US" sz="4800" dirty="0" smtClean="0"/>
              <a:t>Sin cuts us off from God</a:t>
            </a:r>
          </a:p>
          <a:p>
            <a:pPr marL="0" indent="0" algn="just">
              <a:buNone/>
            </a:pPr>
            <a:r>
              <a:rPr lang="en-US" sz="4800" dirty="0"/>
              <a:t>	</a:t>
            </a:r>
            <a:r>
              <a:rPr lang="en-US" sz="4800" dirty="0" smtClean="0"/>
              <a:t>God has prepared a way to save you</a:t>
            </a:r>
          </a:p>
          <a:p>
            <a:pPr marL="0" indent="0" algn="just">
              <a:buNone/>
            </a:pPr>
            <a:r>
              <a:rPr lang="en-US" sz="4800" i="1" dirty="0" smtClean="0"/>
              <a:t>“God </a:t>
            </a:r>
            <a:r>
              <a:rPr lang="en-US" sz="4800" i="1" dirty="0"/>
              <a:t>does not take away a life; but He devises means, so that His banished ones are not expelled from </a:t>
            </a:r>
            <a:r>
              <a:rPr lang="en-US" sz="4800" i="1" dirty="0" smtClean="0"/>
              <a:t>Him” </a:t>
            </a:r>
            <a:r>
              <a:rPr lang="en-US" sz="4800" dirty="0" smtClean="0"/>
              <a:t>													2 Samuel 14:14</a:t>
            </a:r>
            <a:endParaRPr lang="en-US" sz="4800" dirty="0" smtClean="0"/>
          </a:p>
        </p:txBody>
      </p:sp>
    </p:spTree>
    <p:extLst>
      <p:ext uri="{BB962C8B-B14F-4D97-AF65-F5344CB8AC3E}">
        <p14:creationId xmlns:p14="http://schemas.microsoft.com/office/powerpoint/2010/main" val="243928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Autofit/>
          </a:bodyPr>
          <a:lstStyle/>
          <a:p>
            <a:pPr algn="ctr"/>
            <a:r>
              <a:rPr lang="en-US" sz="7600" dirty="0" smtClean="0">
                <a:effectLst>
                  <a:glow rad="228600">
                    <a:srgbClr val="000000"/>
                  </a:glow>
                </a:effectLst>
                <a:latin typeface="+mn-lt"/>
              </a:rPr>
              <a:t>The Simplicity That is in Christ</a:t>
            </a:r>
            <a:endParaRPr lang="en-US" sz="7600" dirty="0">
              <a:effectLst>
                <a:glow rad="228600">
                  <a:srgbClr val="000000"/>
                </a:glo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497" y="1825624"/>
            <a:ext cx="11377401" cy="51094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800" dirty="0" smtClean="0"/>
              <a:t>Hearing and believing – John 5:24</a:t>
            </a:r>
          </a:p>
          <a:p>
            <a:pPr marL="0" indent="0" algn="just">
              <a:buNone/>
            </a:pPr>
            <a:r>
              <a:rPr lang="en-US" sz="4800" dirty="0" smtClean="0"/>
              <a:t>Confession Jesus as Lord – Romans 10:9</a:t>
            </a:r>
          </a:p>
          <a:p>
            <a:pPr marL="0" indent="0" algn="just">
              <a:buNone/>
            </a:pPr>
            <a:r>
              <a:rPr lang="en-US" sz="4800" dirty="0"/>
              <a:t>	</a:t>
            </a:r>
            <a:r>
              <a:rPr lang="en-US" sz="4800" dirty="0" smtClean="0"/>
              <a:t>Confession means taking sides</a:t>
            </a:r>
            <a:endParaRPr lang="en-US" sz="4800" dirty="0" smtClean="0"/>
          </a:p>
          <a:p>
            <a:pPr marL="0" indent="0" algn="just">
              <a:buNone/>
            </a:pPr>
            <a:r>
              <a:rPr lang="en-US" sz="4800" i="1" dirty="0" smtClean="0"/>
              <a:t>He </a:t>
            </a:r>
            <a:r>
              <a:rPr lang="en-US" sz="4800" i="1" dirty="0"/>
              <a:t>answered and said, "I believe that Jesus Christ is the Son of God</a:t>
            </a:r>
            <a:r>
              <a:rPr lang="en-US" sz="4800" dirty="0" smtClean="0"/>
              <a:t>.“															Acts 8:37</a:t>
            </a:r>
            <a:endParaRPr lang="en-US" sz="4800" dirty="0" smtClean="0"/>
          </a:p>
        </p:txBody>
      </p:sp>
    </p:spTree>
    <p:extLst>
      <p:ext uri="{BB962C8B-B14F-4D97-AF65-F5344CB8AC3E}">
        <p14:creationId xmlns:p14="http://schemas.microsoft.com/office/powerpoint/2010/main" val="275093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Autofit/>
          </a:bodyPr>
          <a:lstStyle/>
          <a:p>
            <a:pPr algn="ctr"/>
            <a:r>
              <a:rPr lang="en-US" sz="7600" dirty="0" smtClean="0">
                <a:effectLst>
                  <a:glow rad="228600">
                    <a:srgbClr val="000000"/>
                  </a:glow>
                </a:effectLst>
                <a:latin typeface="+mn-lt"/>
              </a:rPr>
              <a:t>The Simplicity That is in Christ</a:t>
            </a:r>
            <a:endParaRPr lang="en-US" sz="7600" dirty="0">
              <a:effectLst>
                <a:glow rad="228600">
                  <a:srgbClr val="000000"/>
                </a:glo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497" y="1825624"/>
            <a:ext cx="11377401" cy="51094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800" dirty="0" smtClean="0"/>
              <a:t>Hearing and believing – John 5:24</a:t>
            </a:r>
          </a:p>
          <a:p>
            <a:pPr marL="0" indent="0" algn="just">
              <a:buNone/>
            </a:pPr>
            <a:r>
              <a:rPr lang="en-US" sz="4800" dirty="0" smtClean="0"/>
              <a:t>Confession Jesus as Lord – Romans 10:9</a:t>
            </a:r>
          </a:p>
          <a:p>
            <a:pPr marL="0" indent="0" algn="just">
              <a:buNone/>
            </a:pPr>
            <a:r>
              <a:rPr lang="en-US" sz="4800" dirty="0" smtClean="0"/>
              <a:t>Repentance from sin – Acts 2:38</a:t>
            </a:r>
          </a:p>
          <a:p>
            <a:pPr marL="0" indent="0" algn="just">
              <a:buNone/>
            </a:pPr>
            <a:r>
              <a:rPr lang="en-US" sz="4800" dirty="0"/>
              <a:t>	</a:t>
            </a:r>
            <a:r>
              <a:rPr lang="en-US" sz="4800" dirty="0" smtClean="0"/>
              <a:t>Choosing God over sin</a:t>
            </a:r>
          </a:p>
          <a:p>
            <a:pPr marL="0" indent="0" algn="just">
              <a:buNone/>
            </a:pPr>
            <a:r>
              <a:rPr lang="en-US" sz="4800" dirty="0" smtClean="0"/>
              <a:t>"</a:t>
            </a:r>
            <a:r>
              <a:rPr lang="en-US" sz="4800" i="1" dirty="0"/>
              <a:t>No one can serve two </a:t>
            </a:r>
            <a:r>
              <a:rPr lang="en-US" sz="4800" i="1" dirty="0" smtClean="0"/>
              <a:t>masters</a:t>
            </a:r>
            <a:r>
              <a:rPr lang="en-US" sz="4800" dirty="0" smtClean="0"/>
              <a:t>” 											Matthew </a:t>
            </a:r>
            <a:r>
              <a:rPr lang="en-US" sz="4800" dirty="0"/>
              <a:t>6:24 </a:t>
            </a:r>
            <a:endParaRPr lang="en-US" sz="4800" dirty="0" smtClean="0"/>
          </a:p>
        </p:txBody>
      </p:sp>
    </p:spTree>
    <p:extLst>
      <p:ext uri="{BB962C8B-B14F-4D97-AF65-F5344CB8AC3E}">
        <p14:creationId xmlns:p14="http://schemas.microsoft.com/office/powerpoint/2010/main" val="358377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Autofit/>
          </a:bodyPr>
          <a:lstStyle/>
          <a:p>
            <a:pPr algn="ctr"/>
            <a:r>
              <a:rPr lang="en-US" sz="7600" dirty="0" smtClean="0">
                <a:effectLst>
                  <a:glow rad="228600">
                    <a:srgbClr val="000000"/>
                  </a:glow>
                </a:effectLst>
                <a:latin typeface="+mn-lt"/>
              </a:rPr>
              <a:t>The Simplicity That is in Christ</a:t>
            </a:r>
            <a:endParaRPr lang="en-US" sz="7600" dirty="0">
              <a:effectLst>
                <a:glow rad="228600">
                  <a:srgbClr val="000000"/>
                </a:glo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497" y="1825624"/>
            <a:ext cx="11377401" cy="51094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800" dirty="0" smtClean="0"/>
              <a:t>Hearing and believing – John 5:24</a:t>
            </a:r>
          </a:p>
          <a:p>
            <a:pPr marL="0" indent="0" algn="just">
              <a:buNone/>
            </a:pPr>
            <a:r>
              <a:rPr lang="en-US" sz="4800" dirty="0" smtClean="0"/>
              <a:t>Confession Jesus as Lord – Romans 10:9</a:t>
            </a:r>
          </a:p>
          <a:p>
            <a:pPr marL="0" indent="0" algn="just">
              <a:buNone/>
            </a:pPr>
            <a:r>
              <a:rPr lang="en-US" sz="4800" dirty="0" smtClean="0"/>
              <a:t>Repentance from sin – Acts 2:38</a:t>
            </a:r>
          </a:p>
          <a:p>
            <a:pPr marL="0" indent="0" algn="just">
              <a:buNone/>
            </a:pPr>
            <a:r>
              <a:rPr lang="en-US" sz="4800" dirty="0" smtClean="0"/>
              <a:t>Baptism: being born again – Acts 22:16</a:t>
            </a:r>
          </a:p>
          <a:p>
            <a:pPr marL="0" indent="0" algn="just">
              <a:buNone/>
            </a:pPr>
            <a:r>
              <a:rPr lang="en-US" sz="4300" i="1" dirty="0" smtClean="0"/>
              <a:t>Jesus </a:t>
            </a:r>
            <a:r>
              <a:rPr lang="en-US" sz="4300" i="1" dirty="0"/>
              <a:t>answered, "Most assuredly, I say to you, unless one is born of water and the Spirit, he cannot enter the kingdom of God</a:t>
            </a:r>
            <a:r>
              <a:rPr lang="en-US" sz="4300" i="1" dirty="0" smtClean="0"/>
              <a:t>.</a:t>
            </a:r>
            <a:r>
              <a:rPr lang="en-US" sz="4300" i="1" dirty="0"/>
              <a:t> </a:t>
            </a:r>
            <a:r>
              <a:rPr lang="en-US" sz="4300" i="1" dirty="0" smtClean="0"/>
              <a:t>		</a:t>
            </a:r>
            <a:r>
              <a:rPr lang="en-US" sz="4300" dirty="0" smtClean="0"/>
              <a:t>John </a:t>
            </a:r>
            <a:r>
              <a:rPr lang="en-US" sz="4300" dirty="0"/>
              <a:t>3:5 </a:t>
            </a:r>
            <a:endParaRPr lang="en-US" sz="4300" dirty="0" smtClean="0"/>
          </a:p>
        </p:txBody>
      </p:sp>
    </p:spTree>
    <p:extLst>
      <p:ext uri="{BB962C8B-B14F-4D97-AF65-F5344CB8AC3E}">
        <p14:creationId xmlns:p14="http://schemas.microsoft.com/office/powerpoint/2010/main" val="238771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Autofit/>
          </a:bodyPr>
          <a:lstStyle/>
          <a:p>
            <a:pPr algn="ctr"/>
            <a:endParaRPr lang="en-US" sz="8000" dirty="0">
              <a:effectLst>
                <a:glow rad="228600">
                  <a:srgbClr val="000000"/>
                </a:glow>
              </a:effectLst>
              <a:latin typeface="+mn-lt"/>
            </a:endParaRPr>
          </a:p>
        </p:txBody>
      </p:sp>
      <p:pic>
        <p:nvPicPr>
          <p:cNvPr id="2050" name="Picture 2" descr="The “5 Step Plan” and the Gospel: Part 1 (of 5) | CALEB CO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48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Autofit/>
          </a:bodyPr>
          <a:lstStyle/>
          <a:p>
            <a:pPr algn="ctr"/>
            <a:r>
              <a:rPr lang="en-US" sz="9900" dirty="0" smtClean="0">
                <a:effectLst>
                  <a:glow rad="228600">
                    <a:srgbClr val="000000"/>
                  </a:glow>
                </a:effectLst>
                <a:latin typeface="+mn-lt"/>
              </a:rPr>
              <a:t>John </a:t>
            </a:r>
            <a:r>
              <a:rPr lang="en-US" sz="9900" dirty="0" smtClean="0">
                <a:effectLst>
                  <a:glow rad="228600">
                    <a:srgbClr val="000000"/>
                  </a:glow>
                </a:effectLst>
                <a:latin typeface="+mn-lt"/>
              </a:rPr>
              <a:t>4:15-24</a:t>
            </a:r>
            <a:endParaRPr lang="en-US" sz="9900" dirty="0">
              <a:effectLst>
                <a:glow rad="228600">
                  <a:srgbClr val="000000"/>
                </a:glo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299" y="1690689"/>
            <a:ext cx="11703836" cy="50294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5000" dirty="0" smtClean="0"/>
              <a:t>Worship in Spirit and Truth</a:t>
            </a:r>
          </a:p>
        </p:txBody>
      </p:sp>
    </p:spTree>
    <p:extLst>
      <p:ext uri="{BB962C8B-B14F-4D97-AF65-F5344CB8AC3E}">
        <p14:creationId xmlns:p14="http://schemas.microsoft.com/office/powerpoint/2010/main" val="8471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Autofit/>
          </a:bodyPr>
          <a:lstStyle/>
          <a:p>
            <a:pPr algn="ctr"/>
            <a:r>
              <a:rPr lang="en-US" sz="9900" dirty="0" smtClean="0">
                <a:effectLst>
                  <a:glow rad="228600">
                    <a:srgbClr val="000000"/>
                  </a:glow>
                </a:effectLst>
                <a:latin typeface="+mn-lt"/>
              </a:rPr>
              <a:t>SPIRIT</a:t>
            </a:r>
            <a:endParaRPr lang="en-US" sz="9900" dirty="0">
              <a:effectLst>
                <a:glow rad="228600">
                  <a:srgbClr val="000000"/>
                </a:glo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888" y="1417320"/>
            <a:ext cx="11864247" cy="56875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600" dirty="0" smtClean="0"/>
              <a:t>Testimony of the Spirit – 1:32-33, 15:26</a:t>
            </a:r>
          </a:p>
          <a:p>
            <a:pPr marL="0" indent="0" algn="just">
              <a:buNone/>
            </a:pPr>
            <a:r>
              <a:rPr lang="en-US" sz="4600" dirty="0" smtClean="0"/>
              <a:t>Born of the Spirit – 3:5</a:t>
            </a:r>
          </a:p>
          <a:p>
            <a:pPr marL="0" indent="0" algn="just">
              <a:buNone/>
            </a:pPr>
            <a:r>
              <a:rPr lang="en-US" sz="4600" dirty="0" smtClean="0"/>
              <a:t>God is Spirit – 4:24</a:t>
            </a:r>
            <a:endParaRPr lang="en-US" sz="4600" dirty="0" smtClean="0"/>
          </a:p>
          <a:p>
            <a:pPr marL="0" indent="0" algn="just">
              <a:buNone/>
            </a:pPr>
            <a:r>
              <a:rPr lang="en-US" sz="4600" dirty="0" smtClean="0"/>
              <a:t>Worship must be in Spirit – 4:24</a:t>
            </a:r>
            <a:endParaRPr lang="en-US" sz="4600" dirty="0" smtClean="0"/>
          </a:p>
          <a:p>
            <a:pPr marL="0" indent="0" algn="just">
              <a:buNone/>
            </a:pPr>
            <a:r>
              <a:rPr lang="en-US" sz="4600" dirty="0" smtClean="0"/>
              <a:t>The Words of Jesus are Spirit – 6:63</a:t>
            </a:r>
          </a:p>
          <a:p>
            <a:pPr marL="0" indent="0" algn="just">
              <a:buNone/>
            </a:pPr>
            <a:r>
              <a:rPr lang="en-US" sz="4600" dirty="0" smtClean="0"/>
              <a:t>The Water of Life is the Spirit – 7:39</a:t>
            </a:r>
            <a:endParaRPr lang="en-US" sz="4600" dirty="0"/>
          </a:p>
          <a:p>
            <a:pPr marL="0" indent="0" algn="just">
              <a:buNone/>
            </a:pPr>
            <a:r>
              <a:rPr lang="en-US" sz="4600" dirty="0" smtClean="0"/>
              <a:t>The Spirit is Truth –14:17, 15:26, 16:13</a:t>
            </a:r>
          </a:p>
          <a:p>
            <a:pPr marL="0" indent="0" algn="just">
              <a:buNone/>
            </a:pPr>
            <a:endParaRPr lang="en-US" sz="5000" dirty="0" smtClean="0"/>
          </a:p>
        </p:txBody>
      </p:sp>
    </p:spTree>
    <p:extLst>
      <p:ext uri="{BB962C8B-B14F-4D97-AF65-F5344CB8AC3E}">
        <p14:creationId xmlns:p14="http://schemas.microsoft.com/office/powerpoint/2010/main" val="374421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Autofit/>
          </a:bodyPr>
          <a:lstStyle/>
          <a:p>
            <a:pPr algn="ctr"/>
            <a:r>
              <a:rPr lang="en-US" sz="9900" dirty="0" smtClean="0">
                <a:effectLst>
                  <a:glow rad="228600">
                    <a:srgbClr val="000000"/>
                  </a:glow>
                </a:effectLst>
                <a:latin typeface="+mn-lt"/>
              </a:rPr>
              <a:t>TRUTH</a:t>
            </a:r>
            <a:endParaRPr lang="en-US" sz="9900" dirty="0">
              <a:effectLst>
                <a:glow rad="228600">
                  <a:srgbClr val="000000"/>
                </a:glo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888" y="1417320"/>
            <a:ext cx="11864247" cy="56875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600" dirty="0" smtClean="0"/>
              <a:t>Truth comes through Jesus – 1:17</a:t>
            </a:r>
          </a:p>
          <a:p>
            <a:pPr marL="0" indent="0" algn="just">
              <a:buNone/>
            </a:pPr>
            <a:r>
              <a:rPr lang="en-US" sz="4600" dirty="0" smtClean="0"/>
              <a:t>Worship must be in truth – 4:24</a:t>
            </a:r>
            <a:endParaRPr lang="en-US" sz="4600" dirty="0" smtClean="0"/>
          </a:p>
          <a:p>
            <a:pPr marL="0" indent="0" algn="just">
              <a:buNone/>
            </a:pPr>
            <a:r>
              <a:rPr lang="en-US" sz="4600" dirty="0" smtClean="0"/>
              <a:t>Knowledge of the truth sets free – 8:32</a:t>
            </a:r>
          </a:p>
          <a:p>
            <a:pPr marL="0" indent="0" algn="just">
              <a:buNone/>
            </a:pPr>
            <a:r>
              <a:rPr lang="en-US" sz="4600" dirty="0"/>
              <a:t>Jesus is the truth – 14:6</a:t>
            </a:r>
          </a:p>
          <a:p>
            <a:pPr marL="0" indent="0" algn="just">
              <a:buNone/>
            </a:pPr>
            <a:r>
              <a:rPr lang="en-US" sz="4600" dirty="0" smtClean="0"/>
              <a:t>The Spirit is truth –  14:17, 15:26, 16:13</a:t>
            </a:r>
          </a:p>
          <a:p>
            <a:pPr marL="0" indent="0" algn="just">
              <a:buNone/>
            </a:pPr>
            <a:r>
              <a:rPr lang="en-US" sz="4600" dirty="0" smtClean="0"/>
              <a:t>The Word is truth –  17:17</a:t>
            </a:r>
          </a:p>
          <a:p>
            <a:pPr marL="0" indent="0" algn="just">
              <a:buNone/>
            </a:pPr>
            <a:r>
              <a:rPr lang="en-US" sz="4600" dirty="0" smtClean="0"/>
              <a:t>We are of truth if we hear him –  18:37</a:t>
            </a:r>
          </a:p>
          <a:p>
            <a:pPr marL="0" indent="0" algn="just">
              <a:buNone/>
            </a:pPr>
            <a:endParaRPr lang="en-US" sz="5000" dirty="0" smtClean="0"/>
          </a:p>
        </p:txBody>
      </p:sp>
    </p:spTree>
    <p:extLst>
      <p:ext uri="{BB962C8B-B14F-4D97-AF65-F5344CB8AC3E}">
        <p14:creationId xmlns:p14="http://schemas.microsoft.com/office/powerpoint/2010/main" val="320378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Autofit/>
          </a:bodyPr>
          <a:lstStyle/>
          <a:p>
            <a:pPr algn="ctr"/>
            <a:r>
              <a:rPr lang="en-US" sz="9900" dirty="0" smtClean="0">
                <a:effectLst>
                  <a:glow rad="228600">
                    <a:srgbClr val="000000"/>
                  </a:glow>
                </a:effectLst>
                <a:latin typeface="+mn-lt"/>
              </a:rPr>
              <a:t>John </a:t>
            </a:r>
            <a:r>
              <a:rPr lang="en-US" sz="9900" dirty="0" smtClean="0">
                <a:effectLst>
                  <a:glow rad="228600">
                    <a:srgbClr val="000000"/>
                  </a:glow>
                </a:effectLst>
                <a:latin typeface="+mn-lt"/>
              </a:rPr>
              <a:t>4:15-24</a:t>
            </a:r>
            <a:endParaRPr lang="en-US" sz="9900" dirty="0">
              <a:effectLst>
                <a:glow rad="228600">
                  <a:srgbClr val="000000"/>
                </a:glo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90689"/>
            <a:ext cx="11882535" cy="50294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5000" dirty="0" smtClean="0"/>
              <a:t>Worship in Spirit and Truth</a:t>
            </a:r>
          </a:p>
          <a:p>
            <a:pPr marL="0" indent="0" algn="just">
              <a:buNone/>
            </a:pPr>
            <a:r>
              <a:rPr lang="en-US" sz="5000" dirty="0" smtClean="0"/>
              <a:t>	Spirit: John 6:63, 1 Cor. 2:12-16</a:t>
            </a:r>
          </a:p>
          <a:p>
            <a:pPr marL="0" indent="0" algn="just">
              <a:buNone/>
            </a:pPr>
            <a:r>
              <a:rPr lang="en-US" sz="5000" dirty="0"/>
              <a:t>	</a:t>
            </a:r>
            <a:r>
              <a:rPr lang="en-US" sz="5000" dirty="0" smtClean="0"/>
              <a:t>Truth: John 17:17</a:t>
            </a:r>
          </a:p>
          <a:p>
            <a:pPr marL="0" indent="0" algn="just">
              <a:buNone/>
            </a:pPr>
            <a:endParaRPr lang="en-US" sz="5000" dirty="0" smtClean="0"/>
          </a:p>
          <a:p>
            <a:pPr marL="0" indent="0" algn="just">
              <a:buNone/>
            </a:pPr>
            <a:r>
              <a:rPr lang="en-US" sz="5000" dirty="0" smtClean="0"/>
              <a:t>Differences between worship then and now?</a:t>
            </a:r>
            <a:endParaRPr lang="en-US" sz="5000" dirty="0" smtClean="0"/>
          </a:p>
          <a:p>
            <a:pPr marL="0" indent="0" algn="just">
              <a:buNone/>
            </a:pPr>
            <a:endParaRPr lang="en-US" sz="5000" dirty="0" smtClean="0"/>
          </a:p>
        </p:txBody>
      </p:sp>
    </p:spTree>
    <p:extLst>
      <p:ext uri="{BB962C8B-B14F-4D97-AF65-F5344CB8AC3E}">
        <p14:creationId xmlns:p14="http://schemas.microsoft.com/office/powerpoint/2010/main" val="254820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Autofit/>
          </a:bodyPr>
          <a:lstStyle/>
          <a:p>
            <a:pPr algn="ctr"/>
            <a:r>
              <a:rPr lang="en-US" sz="9900" dirty="0" smtClean="0">
                <a:effectLst>
                  <a:glow rad="228600">
                    <a:srgbClr val="000000"/>
                  </a:glow>
                </a:effectLst>
                <a:latin typeface="+mn-lt"/>
              </a:rPr>
              <a:t>John </a:t>
            </a:r>
            <a:r>
              <a:rPr lang="en-US" sz="9900" dirty="0" smtClean="0">
                <a:effectLst>
                  <a:glow rad="228600">
                    <a:srgbClr val="000000"/>
                  </a:glow>
                </a:effectLst>
                <a:latin typeface="+mn-lt"/>
              </a:rPr>
              <a:t>4:25-30</a:t>
            </a:r>
            <a:endParaRPr lang="en-US" sz="9900" dirty="0">
              <a:effectLst>
                <a:glow rad="228600">
                  <a:srgbClr val="000000"/>
                </a:glo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90689"/>
            <a:ext cx="11882535" cy="50294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5000" dirty="0" smtClean="0"/>
              <a:t>Knowledge of the Messiah</a:t>
            </a:r>
          </a:p>
          <a:p>
            <a:pPr marL="0" indent="0" algn="just">
              <a:buNone/>
            </a:pPr>
            <a:r>
              <a:rPr lang="en-US" sz="5000" dirty="0"/>
              <a:t>	</a:t>
            </a:r>
            <a:endParaRPr lang="en-US" sz="5000" dirty="0" smtClean="0"/>
          </a:p>
          <a:p>
            <a:pPr marL="0" indent="0" algn="just">
              <a:buNone/>
            </a:pPr>
            <a:r>
              <a:rPr lang="en-US" sz="5000" dirty="0" smtClean="0"/>
              <a:t>The conclusion of the confrontation </a:t>
            </a:r>
            <a:endParaRPr lang="en-US" sz="5000" dirty="0" smtClean="0"/>
          </a:p>
        </p:txBody>
      </p:sp>
    </p:spTree>
    <p:extLst>
      <p:ext uri="{BB962C8B-B14F-4D97-AF65-F5344CB8AC3E}">
        <p14:creationId xmlns:p14="http://schemas.microsoft.com/office/powerpoint/2010/main" val="47831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39093</TotalTime>
  <Words>2690</Words>
  <Application>Microsoft Office PowerPoint</Application>
  <PresentationFormat>Widescreen</PresentationFormat>
  <Paragraphs>310</Paragraphs>
  <Slides>44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Arial</vt:lpstr>
      <vt:lpstr>Bell MT</vt:lpstr>
      <vt:lpstr>Calibri</vt:lpstr>
      <vt:lpstr>Calibri Light</vt:lpstr>
      <vt:lpstr>Franklin Gothic Medium</vt:lpstr>
      <vt:lpstr>system-ui</vt:lpstr>
      <vt:lpstr>Times New Roman</vt:lpstr>
      <vt:lpstr>Office Theme</vt:lpstr>
      <vt:lpstr>Welcome!</vt:lpstr>
      <vt:lpstr>   </vt:lpstr>
      <vt:lpstr>John 4:7-14</vt:lpstr>
      <vt:lpstr>John 4:15-24</vt:lpstr>
      <vt:lpstr>John 4:15-24</vt:lpstr>
      <vt:lpstr>SPIRIT</vt:lpstr>
      <vt:lpstr>TRUTH</vt:lpstr>
      <vt:lpstr>John 4:15-24</vt:lpstr>
      <vt:lpstr>John 4:25-30</vt:lpstr>
      <vt:lpstr>John 4:31-38</vt:lpstr>
      <vt:lpstr>John 4:39-44</vt:lpstr>
      <vt:lpstr>Welcome!</vt:lpstr>
      <vt:lpstr>PowerPoint Presentation</vt:lpstr>
      <vt:lpstr>Local Man Nearly Loses $15k in Lottery Scam</vt:lpstr>
      <vt:lpstr>Defrauded!</vt:lpstr>
      <vt:lpstr>Defrauded!</vt:lpstr>
      <vt:lpstr>Defrauded!</vt:lpstr>
      <vt:lpstr>Defrauded!</vt:lpstr>
      <vt:lpstr>Defrauded!</vt:lpstr>
      <vt:lpstr>Spiritual Fraud Alerts</vt:lpstr>
      <vt:lpstr>Spiritual Fraud Alerts</vt:lpstr>
      <vt:lpstr>Spiritual Fraud Alerts</vt:lpstr>
      <vt:lpstr>Spiritual Fraud Alerts</vt:lpstr>
      <vt:lpstr>Spiritual Fraud Alerts</vt:lpstr>
      <vt:lpstr>Spiritual Fraud Alerts</vt:lpstr>
      <vt:lpstr>Spiritual Fraud Alerts</vt:lpstr>
      <vt:lpstr>Spiritual Fraud Alerts</vt:lpstr>
      <vt:lpstr>Spiritual Fraud Alerts</vt:lpstr>
      <vt:lpstr>Spiritual Fraud Alerts</vt:lpstr>
      <vt:lpstr>Spiritual Fraud Alerts</vt:lpstr>
      <vt:lpstr>Spiritual Fraud Alerts</vt:lpstr>
      <vt:lpstr>Spiritual Fraud Alerts</vt:lpstr>
      <vt:lpstr>Spiritual Fraud Alerts</vt:lpstr>
      <vt:lpstr>PowerPoint Presentation</vt:lpstr>
      <vt:lpstr>PowerPoint Presentation</vt:lpstr>
      <vt:lpstr>PowerPoint Presentation</vt:lpstr>
      <vt:lpstr>The Constant Admonition</vt:lpstr>
      <vt:lpstr>The Constant Admonition</vt:lpstr>
      <vt:lpstr>PowerPoint Presentation</vt:lpstr>
      <vt:lpstr>The Simplicity That is in Christ</vt:lpstr>
      <vt:lpstr>The Simplicity That is in Christ</vt:lpstr>
      <vt:lpstr>The Simplicity That is in Christ</vt:lpstr>
      <vt:lpstr>The Simplicity That is in Christ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BRIAN HAINES</dc:creator>
  <cp:lastModifiedBy>Microsoft account</cp:lastModifiedBy>
  <cp:revision>210</cp:revision>
  <dcterms:created xsi:type="dcterms:W3CDTF">2015-10-07T16:10:20Z</dcterms:created>
  <dcterms:modified xsi:type="dcterms:W3CDTF">2021-08-06T16:56:21Z</dcterms:modified>
</cp:coreProperties>
</file>